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16" r:id="rId2"/>
    <p:sldId id="325" r:id="rId3"/>
    <p:sldId id="307" r:id="rId4"/>
    <p:sldId id="309" r:id="rId5"/>
    <p:sldId id="313" r:id="rId6"/>
    <p:sldId id="319" r:id="rId7"/>
    <p:sldId id="321" r:id="rId8"/>
    <p:sldId id="323" r:id="rId9"/>
    <p:sldId id="324" r:id="rId10"/>
    <p:sldId id="320" r:id="rId11"/>
    <p:sldId id="326" r:id="rId12"/>
    <p:sldId id="318" r:id="rId13"/>
    <p:sldId id="327" r:id="rId14"/>
    <p:sldId id="330" r:id="rId15"/>
    <p:sldId id="331" r:id="rId16"/>
    <p:sldId id="332" r:id="rId17"/>
    <p:sldId id="328" r:id="rId18"/>
    <p:sldId id="333" r:id="rId19"/>
    <p:sldId id="334" r:id="rId20"/>
    <p:sldId id="33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2D7"/>
    <a:srgbClr val="9B0B09"/>
    <a:srgbClr val="D687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5" autoAdjust="0"/>
    <p:restoredTop sz="94671"/>
  </p:normalViewPr>
  <p:slideViewPr>
    <p:cSldViewPr snapToGrid="0">
      <p:cViewPr varScale="1">
        <p:scale>
          <a:sx n="81" d="100"/>
          <a:sy n="81" d="100"/>
        </p:scale>
        <p:origin x="8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B6249B-DA19-4A43-88D7-65E786D810F2}" type="datetimeFigureOut">
              <a:rPr lang="zh-CN" altLang="en-US" smtClean="0"/>
              <a:t>2019/9/6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D3EAC-E2A8-4EE8-AF9F-BF309B2A252B}" type="slidenum">
              <a:rPr lang="zh-CN" altLang="en-US" smtClean="0"/>
              <a:t>‹#›</a:t>
            </a:fld>
            <a:endParaRPr lang="zh-CN" altLang="en-US"/>
          </a:p>
        </p:txBody>
      </p:sp>
    </p:spTree>
    <p:extLst>
      <p:ext uri="{BB962C8B-B14F-4D97-AF65-F5344CB8AC3E}">
        <p14:creationId xmlns:p14="http://schemas.microsoft.com/office/powerpoint/2010/main" val="1604771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a:t>
            </a:fld>
            <a:endParaRPr lang="zh-CN" altLang="en-US"/>
          </a:p>
        </p:txBody>
      </p:sp>
    </p:spTree>
    <p:extLst>
      <p:ext uri="{BB962C8B-B14F-4D97-AF65-F5344CB8AC3E}">
        <p14:creationId xmlns:p14="http://schemas.microsoft.com/office/powerpoint/2010/main" val="1172994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6F3D01-ADF2-4F95-9419-9D8D799BB30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594D50C-0A0A-4B9B-B82B-A0154DEF1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7CC6C29-802D-4761-8041-49B526E6D565}"/>
              </a:ext>
            </a:extLst>
          </p:cNvPr>
          <p:cNvSpPr>
            <a:spLocks noGrp="1"/>
          </p:cNvSpPr>
          <p:nvPr>
            <p:ph type="dt" sz="half" idx="10"/>
          </p:nvPr>
        </p:nvSpPr>
        <p:spPr/>
        <p:txBody>
          <a:bodyPr/>
          <a:lstStyle/>
          <a:p>
            <a:fld id="{4A7FF3A4-C6F4-4B82-ACBD-185EDA34C176}"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59EADBAD-8BB1-4C4D-AAE6-880E5DFC0C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BF2000-88BF-4234-AE41-B10C829166DF}"/>
              </a:ext>
            </a:extLst>
          </p:cNvPr>
          <p:cNvSpPr>
            <a:spLocks noGrp="1"/>
          </p:cNvSpPr>
          <p:nvPr>
            <p:ph type="sldNum" sz="quarter" idx="12"/>
          </p:nvPr>
        </p:nvSpPr>
        <p:spPr/>
        <p:txBody>
          <a:body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4083833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23966-F7CE-457C-8E22-2AF7E9E28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63F7D83-EEF2-4A4E-871B-70086DCEF66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17C15E9-83E6-4BEF-BBCA-711F7128BBF7}"/>
              </a:ext>
            </a:extLst>
          </p:cNvPr>
          <p:cNvSpPr>
            <a:spLocks noGrp="1"/>
          </p:cNvSpPr>
          <p:nvPr>
            <p:ph type="dt" sz="half" idx="10"/>
          </p:nvPr>
        </p:nvSpPr>
        <p:spPr/>
        <p:txBody>
          <a:bodyPr/>
          <a:lstStyle/>
          <a:p>
            <a:fld id="{4A7FF3A4-C6F4-4B82-ACBD-185EDA34C176}"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59F4A96E-3ACF-47FE-8057-1F5544BFE6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79E717-511E-4AC7-B89D-E75A3740B008}"/>
              </a:ext>
            </a:extLst>
          </p:cNvPr>
          <p:cNvSpPr>
            <a:spLocks noGrp="1"/>
          </p:cNvSpPr>
          <p:nvPr>
            <p:ph type="sldNum" sz="quarter" idx="12"/>
          </p:nvPr>
        </p:nvSpPr>
        <p:spPr/>
        <p:txBody>
          <a:body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3544281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B761E8-3936-48E2-99C1-A9DFB6BD077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3C97218-BE77-4135-9867-F3A27F81530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595EA86-5A41-451C-9B4E-3123FD1295E0}"/>
              </a:ext>
            </a:extLst>
          </p:cNvPr>
          <p:cNvSpPr>
            <a:spLocks noGrp="1"/>
          </p:cNvSpPr>
          <p:nvPr>
            <p:ph type="dt" sz="half" idx="10"/>
          </p:nvPr>
        </p:nvSpPr>
        <p:spPr/>
        <p:txBody>
          <a:bodyPr/>
          <a:lstStyle/>
          <a:p>
            <a:fld id="{4A7FF3A4-C6F4-4B82-ACBD-185EDA34C176}"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951D500A-4BB5-4F88-82C4-DB85F87A6F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228431-C3F8-494E-9D52-2425AD7343F4}"/>
              </a:ext>
            </a:extLst>
          </p:cNvPr>
          <p:cNvSpPr>
            <a:spLocks noGrp="1"/>
          </p:cNvSpPr>
          <p:nvPr>
            <p:ph type="sldNum" sz="quarter" idx="12"/>
          </p:nvPr>
        </p:nvSpPr>
        <p:spPr/>
        <p:txBody>
          <a:body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2930237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Master Slide">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440130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43240-B70D-4242-AD9F-2B064EA22C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A0A637-4F56-495C-B6CA-3C3FFAA801A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4A967B3-DA7A-4DE2-B84A-841DF51CC61F}"/>
              </a:ext>
            </a:extLst>
          </p:cNvPr>
          <p:cNvSpPr>
            <a:spLocks noGrp="1"/>
          </p:cNvSpPr>
          <p:nvPr>
            <p:ph type="dt" sz="half" idx="10"/>
          </p:nvPr>
        </p:nvSpPr>
        <p:spPr/>
        <p:txBody>
          <a:bodyPr/>
          <a:lstStyle/>
          <a:p>
            <a:fld id="{4A7FF3A4-C6F4-4B82-ACBD-185EDA34C176}"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C093F749-D9CC-49C4-BEF6-4B77B151A3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2A5A7D-E2B0-4DFC-BA78-4277D010EFBE}"/>
              </a:ext>
            </a:extLst>
          </p:cNvPr>
          <p:cNvSpPr>
            <a:spLocks noGrp="1"/>
          </p:cNvSpPr>
          <p:nvPr>
            <p:ph type="sldNum" sz="quarter" idx="12"/>
          </p:nvPr>
        </p:nvSpPr>
        <p:spPr/>
        <p:txBody>
          <a:body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513924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49F4B-3466-453C-9E6B-B5772C2EAA6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5F693D2-D3D1-4A1B-BCB2-7E6F77F7D1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1F566E7-F477-45A9-BF29-46368A642556}"/>
              </a:ext>
            </a:extLst>
          </p:cNvPr>
          <p:cNvSpPr>
            <a:spLocks noGrp="1"/>
          </p:cNvSpPr>
          <p:nvPr>
            <p:ph type="dt" sz="half" idx="10"/>
          </p:nvPr>
        </p:nvSpPr>
        <p:spPr/>
        <p:txBody>
          <a:bodyPr/>
          <a:lstStyle/>
          <a:p>
            <a:fld id="{4A7FF3A4-C6F4-4B82-ACBD-185EDA34C176}"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B6DF299E-1E90-4857-8FB4-91D8B1BC63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8CE21C-3B30-43B1-9463-EAF7D653A357}"/>
              </a:ext>
            </a:extLst>
          </p:cNvPr>
          <p:cNvSpPr>
            <a:spLocks noGrp="1"/>
          </p:cNvSpPr>
          <p:nvPr>
            <p:ph type="sldNum" sz="quarter" idx="12"/>
          </p:nvPr>
        </p:nvSpPr>
        <p:spPr/>
        <p:txBody>
          <a:body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2257793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2A5B6-5D0D-4821-936D-D28A96C51A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233314-ED06-4316-868A-8B580828BB5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622E930-8292-4BDA-8E9E-9B09A5054F9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A350F52-E618-4F00-BC47-D85958E0A773}"/>
              </a:ext>
            </a:extLst>
          </p:cNvPr>
          <p:cNvSpPr>
            <a:spLocks noGrp="1"/>
          </p:cNvSpPr>
          <p:nvPr>
            <p:ph type="dt" sz="half" idx="10"/>
          </p:nvPr>
        </p:nvSpPr>
        <p:spPr/>
        <p:txBody>
          <a:bodyPr/>
          <a:lstStyle/>
          <a:p>
            <a:fld id="{4A7FF3A4-C6F4-4B82-ACBD-185EDA34C176}" type="datetimeFigureOut">
              <a:rPr lang="zh-CN" altLang="en-US" smtClean="0"/>
              <a:t>2019/9/6</a:t>
            </a:fld>
            <a:endParaRPr lang="zh-CN" altLang="en-US"/>
          </a:p>
        </p:txBody>
      </p:sp>
      <p:sp>
        <p:nvSpPr>
          <p:cNvPr id="6" name="页脚占位符 5">
            <a:extLst>
              <a:ext uri="{FF2B5EF4-FFF2-40B4-BE49-F238E27FC236}">
                <a16:creationId xmlns:a16="http://schemas.microsoft.com/office/drawing/2014/main" id="{03E6014F-09AA-49A1-9250-5E18CF128D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756C3C-5736-4188-9DD7-8DDF590EC6F7}"/>
              </a:ext>
            </a:extLst>
          </p:cNvPr>
          <p:cNvSpPr>
            <a:spLocks noGrp="1"/>
          </p:cNvSpPr>
          <p:nvPr>
            <p:ph type="sldNum" sz="quarter" idx="12"/>
          </p:nvPr>
        </p:nvSpPr>
        <p:spPr/>
        <p:txBody>
          <a:body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4137198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DEFD4-6CBA-4B71-A800-7EBE89D12B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6F6779-5FF4-4B8C-807E-AA41BC1D8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0592F4A-BF5E-49A0-9EB1-28713E74BD3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9B30040-87CD-4BB6-B33E-7632E5EE2F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F23789C-E256-4691-909D-FDECFC9C586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98D3A79-EBB7-469C-A510-BE6B42E08B71}"/>
              </a:ext>
            </a:extLst>
          </p:cNvPr>
          <p:cNvSpPr>
            <a:spLocks noGrp="1"/>
          </p:cNvSpPr>
          <p:nvPr>
            <p:ph type="dt" sz="half" idx="10"/>
          </p:nvPr>
        </p:nvSpPr>
        <p:spPr/>
        <p:txBody>
          <a:bodyPr/>
          <a:lstStyle/>
          <a:p>
            <a:fld id="{4A7FF3A4-C6F4-4B82-ACBD-185EDA34C176}" type="datetimeFigureOut">
              <a:rPr lang="zh-CN" altLang="en-US" smtClean="0"/>
              <a:t>2019/9/6</a:t>
            </a:fld>
            <a:endParaRPr lang="zh-CN" altLang="en-US"/>
          </a:p>
        </p:txBody>
      </p:sp>
      <p:sp>
        <p:nvSpPr>
          <p:cNvPr id="8" name="页脚占位符 7">
            <a:extLst>
              <a:ext uri="{FF2B5EF4-FFF2-40B4-BE49-F238E27FC236}">
                <a16:creationId xmlns:a16="http://schemas.microsoft.com/office/drawing/2014/main" id="{735DC5F1-ACA3-40A5-891A-71D1FADA67E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1EE74BB-4E95-491F-A24C-978556940E1B}"/>
              </a:ext>
            </a:extLst>
          </p:cNvPr>
          <p:cNvSpPr>
            <a:spLocks noGrp="1"/>
          </p:cNvSpPr>
          <p:nvPr>
            <p:ph type="sldNum" sz="quarter" idx="12"/>
          </p:nvPr>
        </p:nvSpPr>
        <p:spPr/>
        <p:txBody>
          <a:body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428162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819ED-EECB-40A7-A116-5D5E96C8D8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E85F26-0263-41C6-A3A9-0DD46BF6F801}"/>
              </a:ext>
            </a:extLst>
          </p:cNvPr>
          <p:cNvSpPr>
            <a:spLocks noGrp="1"/>
          </p:cNvSpPr>
          <p:nvPr>
            <p:ph type="dt" sz="half" idx="10"/>
          </p:nvPr>
        </p:nvSpPr>
        <p:spPr/>
        <p:txBody>
          <a:bodyPr/>
          <a:lstStyle/>
          <a:p>
            <a:fld id="{4A7FF3A4-C6F4-4B82-ACBD-185EDA34C176}" type="datetimeFigureOut">
              <a:rPr lang="zh-CN" altLang="en-US" smtClean="0"/>
              <a:t>2019/9/6</a:t>
            </a:fld>
            <a:endParaRPr lang="zh-CN" altLang="en-US"/>
          </a:p>
        </p:txBody>
      </p:sp>
      <p:sp>
        <p:nvSpPr>
          <p:cNvPr id="4" name="页脚占位符 3">
            <a:extLst>
              <a:ext uri="{FF2B5EF4-FFF2-40B4-BE49-F238E27FC236}">
                <a16:creationId xmlns:a16="http://schemas.microsoft.com/office/drawing/2014/main" id="{917A2E44-0A77-4B34-BFE7-C52E8FB171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A2F7BB1-160B-47F0-82A6-7F027C6198F7}"/>
              </a:ext>
            </a:extLst>
          </p:cNvPr>
          <p:cNvSpPr>
            <a:spLocks noGrp="1"/>
          </p:cNvSpPr>
          <p:nvPr>
            <p:ph type="sldNum" sz="quarter" idx="12"/>
          </p:nvPr>
        </p:nvSpPr>
        <p:spPr/>
        <p:txBody>
          <a:body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947549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82A808-0286-4978-A9AE-7A47AA160B12}"/>
              </a:ext>
            </a:extLst>
          </p:cNvPr>
          <p:cNvSpPr>
            <a:spLocks noGrp="1"/>
          </p:cNvSpPr>
          <p:nvPr>
            <p:ph type="dt" sz="half" idx="10"/>
          </p:nvPr>
        </p:nvSpPr>
        <p:spPr/>
        <p:txBody>
          <a:bodyPr/>
          <a:lstStyle/>
          <a:p>
            <a:fld id="{4A7FF3A4-C6F4-4B82-ACBD-185EDA34C176}" type="datetimeFigureOut">
              <a:rPr lang="zh-CN" altLang="en-US" smtClean="0"/>
              <a:t>2019/9/6</a:t>
            </a:fld>
            <a:endParaRPr lang="zh-CN" altLang="en-US"/>
          </a:p>
        </p:txBody>
      </p:sp>
      <p:sp>
        <p:nvSpPr>
          <p:cNvPr id="3" name="页脚占位符 2">
            <a:extLst>
              <a:ext uri="{FF2B5EF4-FFF2-40B4-BE49-F238E27FC236}">
                <a16:creationId xmlns:a16="http://schemas.microsoft.com/office/drawing/2014/main" id="{77597209-810F-414C-9428-2826A4DC57E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01F2D98-8B7B-44C5-BCCC-147C85CA4FEA}"/>
              </a:ext>
            </a:extLst>
          </p:cNvPr>
          <p:cNvSpPr>
            <a:spLocks noGrp="1"/>
          </p:cNvSpPr>
          <p:nvPr>
            <p:ph type="sldNum" sz="quarter" idx="12"/>
          </p:nvPr>
        </p:nvSpPr>
        <p:spPr/>
        <p:txBody>
          <a:body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1181734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DDD16-0EA4-4D7B-80EB-88ADE9CB03A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7AAB15E-3A12-4599-A8CD-7DAACA92EE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6C6CF04-0FE5-4CF6-AD3E-5FB4E34389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E8A084F-5363-4D28-8421-255AA6FD9882}"/>
              </a:ext>
            </a:extLst>
          </p:cNvPr>
          <p:cNvSpPr>
            <a:spLocks noGrp="1"/>
          </p:cNvSpPr>
          <p:nvPr>
            <p:ph type="dt" sz="half" idx="10"/>
          </p:nvPr>
        </p:nvSpPr>
        <p:spPr/>
        <p:txBody>
          <a:bodyPr/>
          <a:lstStyle/>
          <a:p>
            <a:fld id="{4A7FF3A4-C6F4-4B82-ACBD-185EDA34C176}" type="datetimeFigureOut">
              <a:rPr lang="zh-CN" altLang="en-US" smtClean="0"/>
              <a:t>2019/9/6</a:t>
            </a:fld>
            <a:endParaRPr lang="zh-CN" altLang="en-US"/>
          </a:p>
        </p:txBody>
      </p:sp>
      <p:sp>
        <p:nvSpPr>
          <p:cNvPr id="6" name="页脚占位符 5">
            <a:extLst>
              <a:ext uri="{FF2B5EF4-FFF2-40B4-BE49-F238E27FC236}">
                <a16:creationId xmlns:a16="http://schemas.microsoft.com/office/drawing/2014/main" id="{A436D5C5-3451-43C3-9DE0-2E9DF0F22C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FD3E2C-5A9E-430B-A713-68F10EFAB7CF}"/>
              </a:ext>
            </a:extLst>
          </p:cNvPr>
          <p:cNvSpPr>
            <a:spLocks noGrp="1"/>
          </p:cNvSpPr>
          <p:nvPr>
            <p:ph type="sldNum" sz="quarter" idx="12"/>
          </p:nvPr>
        </p:nvSpPr>
        <p:spPr/>
        <p:txBody>
          <a:body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1038759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CDEF5-412E-47F7-8A1F-81810AE28CE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0CEBABB-849F-4B1D-A859-6E77566FAD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17837EF-FBB6-4892-991C-F223731104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824B11A-AB92-4183-8A08-998556B37794}"/>
              </a:ext>
            </a:extLst>
          </p:cNvPr>
          <p:cNvSpPr>
            <a:spLocks noGrp="1"/>
          </p:cNvSpPr>
          <p:nvPr>
            <p:ph type="dt" sz="half" idx="10"/>
          </p:nvPr>
        </p:nvSpPr>
        <p:spPr/>
        <p:txBody>
          <a:bodyPr/>
          <a:lstStyle/>
          <a:p>
            <a:fld id="{4A7FF3A4-C6F4-4B82-ACBD-185EDA34C176}" type="datetimeFigureOut">
              <a:rPr lang="zh-CN" altLang="en-US" smtClean="0"/>
              <a:t>2019/9/6</a:t>
            </a:fld>
            <a:endParaRPr lang="zh-CN" altLang="en-US"/>
          </a:p>
        </p:txBody>
      </p:sp>
      <p:sp>
        <p:nvSpPr>
          <p:cNvPr id="6" name="页脚占位符 5">
            <a:extLst>
              <a:ext uri="{FF2B5EF4-FFF2-40B4-BE49-F238E27FC236}">
                <a16:creationId xmlns:a16="http://schemas.microsoft.com/office/drawing/2014/main" id="{A42C6F27-B80E-4CC7-A0C3-060C2F0E61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31ED9D-9A3B-4C20-82BC-0CEAB63AB5DE}"/>
              </a:ext>
            </a:extLst>
          </p:cNvPr>
          <p:cNvSpPr>
            <a:spLocks noGrp="1"/>
          </p:cNvSpPr>
          <p:nvPr>
            <p:ph type="sldNum" sz="quarter" idx="12"/>
          </p:nvPr>
        </p:nvSpPr>
        <p:spPr/>
        <p:txBody>
          <a:body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247541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467C8C4-0BBC-423E-83C4-6D53474EB0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0E291A-346F-486C-A2A8-0BC945B57E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D63699-014E-438C-9D82-3412C5878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F3A4-C6F4-4B82-ACBD-185EDA34C176}"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A4BF9866-ED61-4190-B935-1053B83A74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5EB93FA-73CA-49B7-A01E-2722417FD8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F998A5-7793-44DC-910C-F6F132D5B4E6}" type="slidenum">
              <a:rPr lang="zh-CN" altLang="en-US" smtClean="0"/>
              <a:t>‹#›</a:t>
            </a:fld>
            <a:endParaRPr lang="zh-CN" altLang="en-US"/>
          </a:p>
        </p:txBody>
      </p:sp>
    </p:spTree>
    <p:extLst>
      <p:ext uri="{BB962C8B-B14F-4D97-AF65-F5344CB8AC3E}">
        <p14:creationId xmlns:p14="http://schemas.microsoft.com/office/powerpoint/2010/main" val="2802192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docs.unity3d.com/ScriptReference/" TargetMode="External"/><Relationship Id="rId3" Type="http://schemas.openxmlformats.org/officeDocument/2006/relationships/image" Target="../media/image41.png"/><Relationship Id="rId7" Type="http://schemas.openxmlformats.org/officeDocument/2006/relationships/hyperlink" Target="http://www.mkcode.net/html/luxian.html" TargetMode="External"/><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6.pn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hyperlink" Target="https://docs.unity3d.com/Manual/index.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axCodeVector/Monopoly"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3.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7.png"/><Relationship Id="rId11" Type="http://schemas.openxmlformats.org/officeDocument/2006/relationships/oleObject" Target="../embeddings/oleObject1.bin"/><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0" y="0"/>
            <a:ext cx="4961528" cy="411480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 name="等腰三角形 5"/>
          <p:cNvSpPr/>
          <p:nvPr/>
        </p:nvSpPr>
        <p:spPr>
          <a:xfrm rot="10800000" flipV="1">
            <a:off x="10055786" y="5086350"/>
            <a:ext cx="2136213" cy="1771650"/>
          </a:xfrm>
          <a:prstGeom prst="triangle">
            <a:avLst>
              <a:gd name="adj" fmla="val 0"/>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8" name="直接连接符 7"/>
          <p:cNvCxnSpPr/>
          <p:nvPr/>
        </p:nvCxnSpPr>
        <p:spPr>
          <a:xfrm flipH="1">
            <a:off x="1622774" y="3045418"/>
            <a:ext cx="1146506" cy="9508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 y="4456560"/>
            <a:ext cx="2895599" cy="24014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961528" y="0"/>
            <a:ext cx="2429874" cy="20151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895600" y="2589061"/>
            <a:ext cx="4801314" cy="1200329"/>
          </a:xfrm>
          <a:prstGeom prst="rect">
            <a:avLst/>
          </a:prstGeom>
          <a:noFill/>
        </p:spPr>
        <p:txBody>
          <a:bodyPr wrap="none" rtlCol="0">
            <a:spAutoFit/>
            <a:scene3d>
              <a:camera prst="orthographicFront"/>
              <a:lightRig rig="threePt" dir="t"/>
            </a:scene3d>
            <a:sp3d contourW="12700"/>
          </a:bodyPr>
          <a:lstStyle/>
          <a:p>
            <a:pPr lvl="0">
              <a:defRPr/>
            </a:pPr>
            <a:r>
              <a:rPr lang="zh-CN" altLang="en-US" sz="7200" dirty="0">
                <a:solidFill>
                  <a:prstClr val="black"/>
                </a:solidFill>
                <a:latin typeface="Agency FB" panose="020B0503020202020204" pitchFamily="34" charset="0"/>
                <a:ea typeface="微软雅黑"/>
              </a:rPr>
              <a:t>南科大富翁</a:t>
            </a:r>
            <a:endParaRPr kumimoji="0" lang="zh-CN" altLang="en-US" sz="7200" b="0" i="0" u="none" strike="noStrike" kern="1200" cap="none" spc="0" normalizeH="0" baseline="0" noProof="0" dirty="0">
              <a:ln>
                <a:noFill/>
              </a:ln>
              <a:solidFill>
                <a:prstClr val="black"/>
              </a:solidFill>
              <a:effectLst/>
              <a:uLnTx/>
              <a:uFillTx/>
              <a:latin typeface="Agency FB" panose="020B0503020202020204" pitchFamily="34" charset="0"/>
              <a:ea typeface="微软雅黑"/>
            </a:endParaRPr>
          </a:p>
        </p:txBody>
      </p:sp>
      <p:sp>
        <p:nvSpPr>
          <p:cNvPr id="18" name="文本框 17"/>
          <p:cNvSpPr txBox="1"/>
          <p:nvPr/>
        </p:nvSpPr>
        <p:spPr>
          <a:xfrm>
            <a:off x="2975224" y="3815840"/>
            <a:ext cx="4042917" cy="461665"/>
          </a:xfrm>
          <a:prstGeom prst="rect">
            <a:avLst/>
          </a:prstGeom>
          <a:noFill/>
        </p:spPr>
        <p:txBody>
          <a:bodyPr wrap="square" rtlCol="0">
            <a:spAutoFit/>
            <a:scene3d>
              <a:camera prst="orthographicFront"/>
              <a:lightRig rig="threePt" dir="t"/>
            </a:scene3d>
            <a:sp3d contourW="12700"/>
          </a:bodyPr>
          <a:lstStyle/>
          <a:p>
            <a:pPr lvl="0">
              <a:defRPr/>
            </a:pPr>
            <a:r>
              <a:rPr lang="zh-CN" altLang="en-US" sz="2400" dirty="0">
                <a:solidFill>
                  <a:prstClr val="black">
                    <a:lumMod val="50000"/>
                    <a:lumOff val="50000"/>
                  </a:prstClr>
                </a:solidFill>
                <a:latin typeface="Agency FB" panose="020B0503020202020204" pitchFamily="34" charset="0"/>
                <a:ea typeface="微软雅黑"/>
              </a:rPr>
              <a:t>面向对象</a:t>
            </a:r>
            <a:r>
              <a:rPr lang="en-US" altLang="zh-CN" sz="2400" dirty="0">
                <a:solidFill>
                  <a:prstClr val="black">
                    <a:lumMod val="50000"/>
                    <a:lumOff val="50000"/>
                  </a:prstClr>
                </a:solidFill>
                <a:latin typeface="Agency FB" panose="020B0503020202020204" pitchFamily="34" charset="0"/>
                <a:ea typeface="微软雅黑"/>
              </a:rPr>
              <a:t>——</a:t>
            </a:r>
            <a:r>
              <a:rPr lang="zh-CN" altLang="en-US" sz="2400" dirty="0">
                <a:solidFill>
                  <a:prstClr val="black">
                    <a:lumMod val="50000"/>
                    <a:lumOff val="50000"/>
                  </a:prstClr>
                </a:solidFill>
                <a:latin typeface="Agency FB" panose="020B0503020202020204" pitchFamily="34" charset="0"/>
                <a:ea typeface="微软雅黑"/>
              </a:rPr>
              <a:t>项目分享</a:t>
            </a:r>
            <a:endParaRPr kumimoji="0" lang="en-US" altLang="zh-CN" sz="2400" b="0" i="0" u="none" strike="noStrike" kern="1200" cap="none" spc="0" normalizeH="0" baseline="0" noProof="0" dirty="0">
              <a:ln>
                <a:noFill/>
              </a:ln>
              <a:solidFill>
                <a:prstClr val="black">
                  <a:lumMod val="50000"/>
                  <a:lumOff val="50000"/>
                </a:prstClr>
              </a:solidFill>
              <a:effectLst/>
              <a:uLnTx/>
              <a:uFillTx/>
              <a:latin typeface="Agency FB" panose="020B0503020202020204" pitchFamily="34" charset="0"/>
              <a:ea typeface="微软雅黑"/>
            </a:endParaRPr>
          </a:p>
        </p:txBody>
      </p:sp>
      <p:grpSp>
        <p:nvGrpSpPr>
          <p:cNvPr id="2" name="组 1"/>
          <p:cNvGrpSpPr/>
          <p:nvPr/>
        </p:nvGrpSpPr>
        <p:grpSpPr>
          <a:xfrm>
            <a:off x="8363858" y="4114801"/>
            <a:ext cx="2532796" cy="1232704"/>
            <a:chOff x="4209054" y="5086350"/>
            <a:chExt cx="2027721" cy="394270"/>
          </a:xfrm>
        </p:grpSpPr>
        <p:sp>
          <p:nvSpPr>
            <p:cNvPr id="19" name="矩形 18"/>
            <p:cNvSpPr/>
            <p:nvPr/>
          </p:nvSpPr>
          <p:spPr>
            <a:xfrm>
              <a:off x="4209054" y="5086350"/>
              <a:ext cx="1987395" cy="394270"/>
            </a:xfrm>
            <a:prstGeom prst="rect">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文本框 21"/>
            <p:cNvSpPr txBox="1"/>
            <p:nvPr/>
          </p:nvSpPr>
          <p:spPr>
            <a:xfrm>
              <a:off x="4209054" y="5107911"/>
              <a:ext cx="2027721" cy="341627"/>
            </a:xfrm>
            <a:prstGeom prst="rect">
              <a:avLst/>
            </a:prstGeom>
            <a:noFill/>
          </p:spPr>
          <p:txBody>
            <a:bodyPr wrap="square" rtlCol="0">
              <a:spAutoFit/>
              <a:scene3d>
                <a:camera prst="orthographicFront"/>
                <a:lightRig rig="threePt" dir="t"/>
              </a:scene3d>
              <a:sp3d contourW="12700"/>
            </a:bodyPr>
            <a:lstStyle/>
            <a:p>
              <a:pPr lvl="0">
                <a:lnSpc>
                  <a:spcPct val="120000"/>
                </a:lnSpc>
                <a:defRPr/>
              </a:pPr>
              <a:r>
                <a:rPr kumimoji="0" lang="zh-CN" altLang="en-US" b="0" i="0" u="none" strike="noStrike" kern="1200" cap="none" spc="0" normalizeH="0" baseline="0" noProof="0" dirty="0">
                  <a:ln>
                    <a:noFill/>
                  </a:ln>
                  <a:solidFill>
                    <a:prstClr val="white"/>
                  </a:solidFill>
                  <a:effectLst/>
                  <a:uLnTx/>
                  <a:uFillTx/>
                  <a:latin typeface="+mn-ea"/>
                </a:rPr>
                <a:t>小组成员</a:t>
              </a:r>
              <a:r>
                <a:rPr kumimoji="0" lang="en-US" altLang="zh-CN" b="0" i="0" u="none" strike="noStrike" kern="1200" cap="none" spc="0" normalizeH="0" baseline="0" noProof="0" dirty="0">
                  <a:ln>
                    <a:noFill/>
                  </a:ln>
                  <a:solidFill>
                    <a:prstClr val="white"/>
                  </a:solidFill>
                  <a:effectLst/>
                  <a:uLnTx/>
                  <a:uFillTx/>
                  <a:latin typeface="+mn-ea"/>
                </a:rPr>
                <a:t>: </a:t>
              </a:r>
              <a:r>
                <a:rPr lang="zh-CN" altLang="en-US" dirty="0">
                  <a:solidFill>
                    <a:prstClr val="white"/>
                  </a:solidFill>
                  <a:latin typeface="+mn-ea"/>
                </a:rPr>
                <a:t>欧阳奕成</a:t>
              </a:r>
              <a:endParaRPr kumimoji="0" lang="en-US" altLang="zh-CN" b="0" i="0" u="none" strike="noStrike" kern="1200" cap="none" spc="0" normalizeH="0" noProof="0" dirty="0">
                <a:ln>
                  <a:noFill/>
                </a:ln>
                <a:solidFill>
                  <a:prstClr val="white"/>
                </a:solidFill>
                <a:effectLst/>
                <a:uLnTx/>
                <a:uFillTx/>
                <a:latin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baseline="0" dirty="0">
                  <a:solidFill>
                    <a:prstClr val="white"/>
                  </a:solidFill>
                  <a:latin typeface="+mn-ea"/>
                </a:rPr>
                <a:t>	</a:t>
              </a:r>
              <a:r>
                <a:rPr lang="en-US" altLang="zh-CN" dirty="0">
                  <a:solidFill>
                    <a:prstClr val="white"/>
                  </a:solidFill>
                  <a:latin typeface="+mn-ea"/>
                </a:rPr>
                <a:t>  </a:t>
              </a:r>
              <a:r>
                <a:rPr kumimoji="0" lang="zh-CN" altLang="en-US" b="0" i="0" u="none" strike="noStrike" kern="1200" cap="none" spc="0" normalizeH="0" baseline="0" noProof="0" dirty="0">
                  <a:ln>
                    <a:noFill/>
                  </a:ln>
                  <a:solidFill>
                    <a:prstClr val="white"/>
                  </a:solidFill>
                  <a:effectLst/>
                  <a:uLnTx/>
                  <a:uFillTx/>
                  <a:latin typeface="+mn-ea"/>
                </a:rPr>
                <a:t>黄玉安        </a:t>
              </a:r>
              <a:endParaRPr kumimoji="0" lang="en-US" altLang="zh-CN" b="0" i="0" u="none" strike="noStrike" kern="1200" cap="none" spc="0" normalizeH="0" baseline="0" noProof="0" dirty="0">
                <a:ln>
                  <a:noFill/>
                </a:ln>
                <a:solidFill>
                  <a:prstClr val="white"/>
                </a:solidFill>
                <a:effectLst/>
                <a:uLnTx/>
                <a:uFillTx/>
                <a:latin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dirty="0">
                  <a:solidFill>
                    <a:prstClr val="white"/>
                  </a:solidFill>
                  <a:latin typeface="+mn-ea"/>
                </a:rPr>
                <a:t>	</a:t>
              </a:r>
              <a:r>
                <a:rPr lang="zh-CN" altLang="en-US" dirty="0">
                  <a:solidFill>
                    <a:prstClr val="white"/>
                  </a:solidFill>
                  <a:latin typeface="+mn-ea"/>
                </a:rPr>
                <a:t>  </a:t>
              </a:r>
              <a:r>
                <a:rPr kumimoji="0" lang="zh-CN" altLang="en-US" b="0" i="0" u="none" strike="noStrike" kern="1200" cap="none" spc="0" normalizeH="0" baseline="0" noProof="0" dirty="0">
                  <a:ln>
                    <a:noFill/>
                  </a:ln>
                  <a:solidFill>
                    <a:prstClr val="white"/>
                  </a:solidFill>
                  <a:effectLst/>
                  <a:uLnTx/>
                  <a:uFillTx/>
                  <a:latin typeface="+mn-ea"/>
                </a:rPr>
                <a:t>吴柏豪</a:t>
              </a:r>
            </a:p>
          </p:txBody>
        </p:sp>
      </p:grpSp>
      <p:cxnSp>
        <p:nvCxnSpPr>
          <p:cNvPr id="24" name="直接连接符 23"/>
          <p:cNvCxnSpPr/>
          <p:nvPr/>
        </p:nvCxnSpPr>
        <p:spPr>
          <a:xfrm flipH="1">
            <a:off x="11569700" y="4310556"/>
            <a:ext cx="622300" cy="516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363858" y="5557002"/>
            <a:ext cx="2482425" cy="470288"/>
          </a:xfrm>
          <a:prstGeom prst="rect">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p:cNvSpPr/>
          <p:nvPr/>
        </p:nvSpPr>
        <p:spPr>
          <a:xfrm>
            <a:off x="8363858" y="5579780"/>
            <a:ext cx="2292615" cy="403316"/>
          </a:xfrm>
          <a:prstGeom prst="rect">
            <a:avLst/>
          </a:prstGeom>
        </p:spPr>
        <p:txBody>
          <a:bodyPr wrap="none">
            <a:spAutoFit/>
          </a:bodyPr>
          <a:lstStyle/>
          <a:p>
            <a:pPr lvl="0">
              <a:lnSpc>
                <a:spcPct val="120000"/>
              </a:lnSpc>
              <a:defRPr/>
            </a:pPr>
            <a:r>
              <a:rPr lang="zh-CN" altLang="en-US" dirty="0">
                <a:solidFill>
                  <a:prstClr val="white"/>
                </a:solidFill>
                <a:latin typeface="+mn-ea"/>
              </a:rPr>
              <a:t>汇报时间</a:t>
            </a:r>
            <a:r>
              <a:rPr lang="en-US" altLang="zh-CN" dirty="0">
                <a:solidFill>
                  <a:prstClr val="white"/>
                </a:solidFill>
                <a:latin typeface="+mn-ea"/>
              </a:rPr>
              <a:t>:</a:t>
            </a:r>
            <a:r>
              <a:rPr lang="zh-CN" altLang="en-US" dirty="0">
                <a:solidFill>
                  <a:prstClr val="white"/>
                </a:solidFill>
                <a:latin typeface="+mn-ea"/>
              </a:rPr>
              <a:t> </a:t>
            </a:r>
            <a:r>
              <a:rPr lang="en-US" altLang="zh-CN" dirty="0">
                <a:solidFill>
                  <a:prstClr val="white"/>
                </a:solidFill>
                <a:latin typeface="+mn-ea"/>
              </a:rPr>
              <a:t>2019</a:t>
            </a:r>
            <a:r>
              <a:rPr lang="zh-CN" altLang="en-US" dirty="0">
                <a:solidFill>
                  <a:prstClr val="white"/>
                </a:solidFill>
                <a:latin typeface="+mn-ea"/>
              </a:rPr>
              <a:t>年</a:t>
            </a:r>
            <a:r>
              <a:rPr lang="en-US" altLang="zh-CN" dirty="0">
                <a:solidFill>
                  <a:prstClr val="white"/>
                </a:solidFill>
                <a:latin typeface="+mn-ea"/>
              </a:rPr>
              <a:t>9</a:t>
            </a:r>
            <a:r>
              <a:rPr lang="zh-CN" altLang="en-US" dirty="0">
                <a:solidFill>
                  <a:prstClr val="white"/>
                </a:solidFill>
                <a:latin typeface="+mn-ea"/>
              </a:rPr>
              <a:t>月</a:t>
            </a:r>
          </a:p>
        </p:txBody>
      </p:sp>
    </p:spTree>
    <p:extLst>
      <p:ext uri="{BB962C8B-B14F-4D97-AF65-F5344CB8AC3E}">
        <p14:creationId xmlns:p14="http://schemas.microsoft.com/office/powerpoint/2010/main" val="28516466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m Nibh Dapibus">
            <a:extLst>
              <a:ext uri="{FF2B5EF4-FFF2-40B4-BE49-F238E27FC236}">
                <a16:creationId xmlns:a16="http://schemas.microsoft.com/office/drawing/2014/main" id="{7D47F2CA-9AC1-4339-8395-A5769B62059E}"/>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分工安排</a:t>
            </a:r>
            <a:endParaRPr sz="3500" dirty="0"/>
          </a:p>
        </p:txBody>
      </p:sp>
      <p:grpSp>
        <p:nvGrpSpPr>
          <p:cNvPr id="22" name="组合 21">
            <a:extLst>
              <a:ext uri="{FF2B5EF4-FFF2-40B4-BE49-F238E27FC236}">
                <a16:creationId xmlns:a16="http://schemas.microsoft.com/office/drawing/2014/main" id="{9908EED4-0F7C-4710-A572-C058BDF7C16A}"/>
              </a:ext>
            </a:extLst>
          </p:cNvPr>
          <p:cNvGrpSpPr/>
          <p:nvPr/>
        </p:nvGrpSpPr>
        <p:grpSpPr>
          <a:xfrm>
            <a:off x="2055041" y="1470581"/>
            <a:ext cx="7795969" cy="4385820"/>
            <a:chOff x="1951346" y="1395166"/>
            <a:chExt cx="7890237" cy="4480089"/>
          </a:xfrm>
        </p:grpSpPr>
        <p:sp>
          <p:nvSpPr>
            <p:cNvPr id="6" name="矩形: 圆角 5">
              <a:extLst>
                <a:ext uri="{FF2B5EF4-FFF2-40B4-BE49-F238E27FC236}">
                  <a16:creationId xmlns:a16="http://schemas.microsoft.com/office/drawing/2014/main" id="{811B8870-CDE6-490B-9044-D0C3E2C32821}"/>
                </a:ext>
              </a:extLst>
            </p:cNvPr>
            <p:cNvSpPr/>
            <p:nvPr/>
          </p:nvSpPr>
          <p:spPr>
            <a:xfrm>
              <a:off x="4242061" y="1395166"/>
              <a:ext cx="2187019" cy="10722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t>客户端</a:t>
              </a:r>
            </a:p>
          </p:txBody>
        </p:sp>
        <p:sp>
          <p:nvSpPr>
            <p:cNvPr id="7" name="矩形: 圆角 6">
              <a:extLst>
                <a:ext uri="{FF2B5EF4-FFF2-40B4-BE49-F238E27FC236}">
                  <a16:creationId xmlns:a16="http://schemas.microsoft.com/office/drawing/2014/main" id="{0DCA4C03-6C1B-4609-B5DF-FAB823DF2BE8}"/>
                </a:ext>
              </a:extLst>
            </p:cNvPr>
            <p:cNvSpPr/>
            <p:nvPr/>
          </p:nvSpPr>
          <p:spPr>
            <a:xfrm>
              <a:off x="4242059" y="3099061"/>
              <a:ext cx="2187019" cy="10722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t>服务端</a:t>
              </a:r>
            </a:p>
          </p:txBody>
        </p:sp>
        <p:sp>
          <p:nvSpPr>
            <p:cNvPr id="8" name="矩形: 圆角 7">
              <a:extLst>
                <a:ext uri="{FF2B5EF4-FFF2-40B4-BE49-F238E27FC236}">
                  <a16:creationId xmlns:a16="http://schemas.microsoft.com/office/drawing/2014/main" id="{C0B22C52-431E-42EC-B41A-D3E21B049EA3}"/>
                </a:ext>
              </a:extLst>
            </p:cNvPr>
            <p:cNvSpPr/>
            <p:nvPr/>
          </p:nvSpPr>
          <p:spPr>
            <a:xfrm>
              <a:off x="4242060" y="4802956"/>
              <a:ext cx="2187019" cy="10722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t>美术、建模</a:t>
              </a:r>
            </a:p>
          </p:txBody>
        </p:sp>
        <p:sp>
          <p:nvSpPr>
            <p:cNvPr id="9" name="矩形: 对角圆角 8">
              <a:extLst>
                <a:ext uri="{FF2B5EF4-FFF2-40B4-BE49-F238E27FC236}">
                  <a16:creationId xmlns:a16="http://schemas.microsoft.com/office/drawing/2014/main" id="{2AAFCF1E-977F-4D71-AB1E-47F57BF2B193}"/>
                </a:ext>
              </a:extLst>
            </p:cNvPr>
            <p:cNvSpPr/>
            <p:nvPr/>
          </p:nvSpPr>
          <p:spPr>
            <a:xfrm>
              <a:off x="1951347" y="1628071"/>
              <a:ext cx="1564849" cy="606488"/>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a:t>欧阳奕成</a:t>
              </a:r>
            </a:p>
          </p:txBody>
        </p:sp>
        <p:sp>
          <p:nvSpPr>
            <p:cNvPr id="10" name="矩形: 对角圆角 9">
              <a:extLst>
                <a:ext uri="{FF2B5EF4-FFF2-40B4-BE49-F238E27FC236}">
                  <a16:creationId xmlns:a16="http://schemas.microsoft.com/office/drawing/2014/main" id="{CF6F8640-5FDF-4707-9810-EA595F65A35A}"/>
                </a:ext>
              </a:extLst>
            </p:cNvPr>
            <p:cNvSpPr/>
            <p:nvPr/>
          </p:nvSpPr>
          <p:spPr>
            <a:xfrm>
              <a:off x="1951347" y="3331966"/>
              <a:ext cx="1564849" cy="606488"/>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a:t>黄玉安</a:t>
              </a:r>
            </a:p>
          </p:txBody>
        </p:sp>
        <p:sp>
          <p:nvSpPr>
            <p:cNvPr id="11" name="矩形: 对角圆角 10">
              <a:extLst>
                <a:ext uri="{FF2B5EF4-FFF2-40B4-BE49-F238E27FC236}">
                  <a16:creationId xmlns:a16="http://schemas.microsoft.com/office/drawing/2014/main" id="{71E1FB12-5FE9-498F-9F3E-4A35BA39826C}"/>
                </a:ext>
              </a:extLst>
            </p:cNvPr>
            <p:cNvSpPr/>
            <p:nvPr/>
          </p:nvSpPr>
          <p:spPr>
            <a:xfrm>
              <a:off x="1951346" y="5035861"/>
              <a:ext cx="1564849" cy="606488"/>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a:t>吴柏豪</a:t>
              </a:r>
            </a:p>
          </p:txBody>
        </p:sp>
        <p:cxnSp>
          <p:nvCxnSpPr>
            <p:cNvPr id="13" name="直接箭头连接符 12">
              <a:extLst>
                <a:ext uri="{FF2B5EF4-FFF2-40B4-BE49-F238E27FC236}">
                  <a16:creationId xmlns:a16="http://schemas.microsoft.com/office/drawing/2014/main" id="{8306AD82-9DA9-460A-B2D4-EE91A603F702}"/>
                </a:ext>
              </a:extLst>
            </p:cNvPr>
            <p:cNvCxnSpPr/>
            <p:nvPr/>
          </p:nvCxnSpPr>
          <p:spPr>
            <a:xfrm>
              <a:off x="3657600" y="1941921"/>
              <a:ext cx="46191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02A62EB4-66AF-43DA-B939-400C9C0F8BE7}"/>
                </a:ext>
              </a:extLst>
            </p:cNvPr>
            <p:cNvCxnSpPr/>
            <p:nvPr/>
          </p:nvCxnSpPr>
          <p:spPr>
            <a:xfrm>
              <a:off x="3657600" y="3640317"/>
              <a:ext cx="46191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547B3857-367D-46D1-8336-EB3D5AC4151A}"/>
                </a:ext>
              </a:extLst>
            </p:cNvPr>
            <p:cNvCxnSpPr/>
            <p:nvPr/>
          </p:nvCxnSpPr>
          <p:spPr>
            <a:xfrm>
              <a:off x="3657600" y="5346568"/>
              <a:ext cx="46191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DFBBE28F-2CC5-46CC-874E-28D534F37910}"/>
                </a:ext>
              </a:extLst>
            </p:cNvPr>
            <p:cNvCxnSpPr/>
            <p:nvPr/>
          </p:nvCxnSpPr>
          <p:spPr>
            <a:xfrm>
              <a:off x="6638041" y="1971773"/>
              <a:ext cx="46191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71B66DB6-3A88-42B9-9EBA-D153F852E3E5}"/>
                </a:ext>
              </a:extLst>
            </p:cNvPr>
            <p:cNvCxnSpPr/>
            <p:nvPr/>
          </p:nvCxnSpPr>
          <p:spPr>
            <a:xfrm>
              <a:off x="6638041" y="3640317"/>
              <a:ext cx="46191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8EE1F372-0916-4602-82E4-FC951EB8BD85}"/>
                </a:ext>
              </a:extLst>
            </p:cNvPr>
            <p:cNvCxnSpPr/>
            <p:nvPr/>
          </p:nvCxnSpPr>
          <p:spPr>
            <a:xfrm>
              <a:off x="6638041" y="5368564"/>
              <a:ext cx="46191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9" name="矩形: 圆角 18">
              <a:extLst>
                <a:ext uri="{FF2B5EF4-FFF2-40B4-BE49-F238E27FC236}">
                  <a16:creationId xmlns:a16="http://schemas.microsoft.com/office/drawing/2014/main" id="{87813EBD-66B7-4271-8D9D-B65971FFB441}"/>
                </a:ext>
              </a:extLst>
            </p:cNvPr>
            <p:cNvSpPr/>
            <p:nvPr/>
          </p:nvSpPr>
          <p:spPr>
            <a:xfrm>
              <a:off x="7230359" y="1550710"/>
              <a:ext cx="2611224" cy="7824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600" dirty="0"/>
                <a:t>游戏逻辑</a:t>
              </a:r>
            </a:p>
          </p:txBody>
        </p:sp>
        <p:sp>
          <p:nvSpPr>
            <p:cNvPr id="20" name="矩形: 圆角 19">
              <a:extLst>
                <a:ext uri="{FF2B5EF4-FFF2-40B4-BE49-F238E27FC236}">
                  <a16:creationId xmlns:a16="http://schemas.microsoft.com/office/drawing/2014/main" id="{CD6011B2-E963-43AA-9D30-E780F5876019}"/>
                </a:ext>
              </a:extLst>
            </p:cNvPr>
            <p:cNvSpPr/>
            <p:nvPr/>
          </p:nvSpPr>
          <p:spPr>
            <a:xfrm>
              <a:off x="7230359" y="3243999"/>
              <a:ext cx="2611224" cy="7824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600" dirty="0"/>
                <a:t>联机逻辑</a:t>
              </a:r>
            </a:p>
          </p:txBody>
        </p:sp>
        <p:sp>
          <p:nvSpPr>
            <p:cNvPr id="21" name="矩形: 圆角 20">
              <a:extLst>
                <a:ext uri="{FF2B5EF4-FFF2-40B4-BE49-F238E27FC236}">
                  <a16:creationId xmlns:a16="http://schemas.microsoft.com/office/drawing/2014/main" id="{19368AA5-14A3-4C89-BD80-6F9F9DC9593C}"/>
                </a:ext>
              </a:extLst>
            </p:cNvPr>
            <p:cNvSpPr/>
            <p:nvPr/>
          </p:nvSpPr>
          <p:spPr>
            <a:xfrm>
              <a:off x="7230359" y="5001326"/>
              <a:ext cx="2611224" cy="7824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600" dirty="0"/>
                <a:t>场景、人物构建</a:t>
              </a:r>
            </a:p>
          </p:txBody>
        </p:sp>
      </p:grpSp>
    </p:spTree>
    <p:extLst>
      <p:ext uri="{BB962C8B-B14F-4D97-AF65-F5344CB8AC3E}">
        <p14:creationId xmlns:p14="http://schemas.microsoft.com/office/powerpoint/2010/main" val="4069675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m Nibh Dapibus">
            <a:extLst>
              <a:ext uri="{FF2B5EF4-FFF2-40B4-BE49-F238E27FC236}">
                <a16:creationId xmlns:a16="http://schemas.microsoft.com/office/drawing/2014/main" id="{03BA23D6-55F7-4FAE-88B1-99C02A1112B6}"/>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确定地图</a:t>
            </a:r>
            <a:endParaRPr sz="3500" dirty="0"/>
          </a:p>
        </p:txBody>
      </p:sp>
      <p:pic>
        <p:nvPicPr>
          <p:cNvPr id="2049" name="Picture 1">
            <a:extLst>
              <a:ext uri="{FF2B5EF4-FFF2-40B4-BE49-F238E27FC236}">
                <a16:creationId xmlns:a16="http://schemas.microsoft.com/office/drawing/2014/main" id="{9D2EF175-560B-41CF-8631-7D31D5442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07" y="1242105"/>
            <a:ext cx="3137979" cy="49456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91DD587-31AD-4658-9637-8C88FFAC8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986" y="186431"/>
            <a:ext cx="2376883" cy="648513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68BCED0D-032C-4563-805A-22BA468C227C}"/>
              </a:ext>
            </a:extLst>
          </p:cNvPr>
          <p:cNvPicPr>
            <a:picLocks noChangeAspect="1"/>
          </p:cNvPicPr>
          <p:nvPr/>
        </p:nvPicPr>
        <p:blipFill>
          <a:blip r:embed="rId4"/>
          <a:stretch>
            <a:fillRect/>
          </a:stretch>
        </p:blipFill>
        <p:spPr>
          <a:xfrm>
            <a:off x="7747820" y="687442"/>
            <a:ext cx="3980390" cy="5483115"/>
          </a:xfrm>
          <a:prstGeom prst="rect">
            <a:avLst/>
          </a:prstGeom>
        </p:spPr>
      </p:pic>
    </p:spTree>
    <p:extLst>
      <p:ext uri="{BB962C8B-B14F-4D97-AF65-F5344CB8AC3E}">
        <p14:creationId xmlns:p14="http://schemas.microsoft.com/office/powerpoint/2010/main" val="220189463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D35AC4-7B9F-4926-9BFE-292C521EA44F}"/>
              </a:ext>
            </a:extLst>
          </p:cNvPr>
          <p:cNvPicPr>
            <a:picLocks noChangeAspect="1"/>
          </p:cNvPicPr>
          <p:nvPr/>
        </p:nvPicPr>
        <p:blipFill>
          <a:blip r:embed="rId2"/>
          <a:stretch>
            <a:fillRect/>
          </a:stretch>
        </p:blipFill>
        <p:spPr>
          <a:xfrm>
            <a:off x="2208430" y="1430678"/>
            <a:ext cx="7775139" cy="4800440"/>
          </a:xfrm>
          <a:prstGeom prst="rect">
            <a:avLst/>
          </a:prstGeom>
        </p:spPr>
      </p:pic>
      <p:sp>
        <p:nvSpPr>
          <p:cNvPr id="3" name="Sem Nibh Dapibus">
            <a:extLst>
              <a:ext uri="{FF2B5EF4-FFF2-40B4-BE49-F238E27FC236}">
                <a16:creationId xmlns:a16="http://schemas.microsoft.com/office/drawing/2014/main" id="{BC5976C6-1F22-4A11-A412-8315FE688DA7}"/>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更多模型</a:t>
            </a:r>
            <a:endParaRPr sz="3500" dirty="0"/>
          </a:p>
        </p:txBody>
      </p:sp>
      <p:pic>
        <p:nvPicPr>
          <p:cNvPr id="4" name="图片 3">
            <a:extLst>
              <a:ext uri="{FF2B5EF4-FFF2-40B4-BE49-F238E27FC236}">
                <a16:creationId xmlns:a16="http://schemas.microsoft.com/office/drawing/2014/main" id="{9168D499-BAB8-498F-811D-E85412BFD4A5}"/>
              </a:ext>
            </a:extLst>
          </p:cNvPr>
          <p:cNvPicPr>
            <a:picLocks noChangeAspect="1"/>
          </p:cNvPicPr>
          <p:nvPr/>
        </p:nvPicPr>
        <p:blipFill>
          <a:blip r:embed="rId3"/>
          <a:stretch>
            <a:fillRect/>
          </a:stretch>
        </p:blipFill>
        <p:spPr>
          <a:xfrm>
            <a:off x="2298274" y="966028"/>
            <a:ext cx="7331496" cy="5605369"/>
          </a:xfrm>
          <a:prstGeom prst="rect">
            <a:avLst/>
          </a:prstGeom>
        </p:spPr>
      </p:pic>
      <p:pic>
        <p:nvPicPr>
          <p:cNvPr id="5" name="图片 4">
            <a:extLst>
              <a:ext uri="{FF2B5EF4-FFF2-40B4-BE49-F238E27FC236}">
                <a16:creationId xmlns:a16="http://schemas.microsoft.com/office/drawing/2014/main" id="{26C1B417-3F21-437F-9275-FFC33C157C68}"/>
              </a:ext>
            </a:extLst>
          </p:cNvPr>
          <p:cNvPicPr>
            <a:picLocks noChangeAspect="1"/>
          </p:cNvPicPr>
          <p:nvPr/>
        </p:nvPicPr>
        <p:blipFill>
          <a:blip r:embed="rId4"/>
          <a:stretch>
            <a:fillRect/>
          </a:stretch>
        </p:blipFill>
        <p:spPr>
          <a:xfrm>
            <a:off x="1600158" y="1516226"/>
            <a:ext cx="8727729" cy="4504973"/>
          </a:xfrm>
          <a:prstGeom prst="rect">
            <a:avLst/>
          </a:prstGeom>
        </p:spPr>
      </p:pic>
      <p:pic>
        <p:nvPicPr>
          <p:cNvPr id="6" name="图片 5">
            <a:extLst>
              <a:ext uri="{FF2B5EF4-FFF2-40B4-BE49-F238E27FC236}">
                <a16:creationId xmlns:a16="http://schemas.microsoft.com/office/drawing/2014/main" id="{42C5BCE6-FA55-4FB4-85CC-170ED4A2FE6F}"/>
              </a:ext>
            </a:extLst>
          </p:cNvPr>
          <p:cNvPicPr>
            <a:picLocks noChangeAspect="1"/>
          </p:cNvPicPr>
          <p:nvPr/>
        </p:nvPicPr>
        <p:blipFill>
          <a:blip r:embed="rId5"/>
          <a:stretch>
            <a:fillRect/>
          </a:stretch>
        </p:blipFill>
        <p:spPr>
          <a:xfrm>
            <a:off x="1687475" y="1306305"/>
            <a:ext cx="8553094" cy="4924814"/>
          </a:xfrm>
          <a:prstGeom prst="rect">
            <a:avLst/>
          </a:prstGeom>
        </p:spPr>
      </p:pic>
      <p:pic>
        <p:nvPicPr>
          <p:cNvPr id="8" name="图片 7">
            <a:extLst>
              <a:ext uri="{FF2B5EF4-FFF2-40B4-BE49-F238E27FC236}">
                <a16:creationId xmlns:a16="http://schemas.microsoft.com/office/drawing/2014/main" id="{1D880192-0C70-4F39-BEBA-E20F9CC42DD8}"/>
              </a:ext>
            </a:extLst>
          </p:cNvPr>
          <p:cNvPicPr>
            <a:picLocks noChangeAspect="1"/>
          </p:cNvPicPr>
          <p:nvPr/>
        </p:nvPicPr>
        <p:blipFill>
          <a:blip r:embed="rId6"/>
          <a:stretch>
            <a:fillRect/>
          </a:stretch>
        </p:blipFill>
        <p:spPr>
          <a:xfrm>
            <a:off x="2662997" y="451599"/>
            <a:ext cx="6866007" cy="5954803"/>
          </a:xfrm>
          <a:prstGeom prst="rect">
            <a:avLst/>
          </a:prstGeom>
        </p:spPr>
      </p:pic>
      <p:pic>
        <p:nvPicPr>
          <p:cNvPr id="9" name="图片 8">
            <a:extLst>
              <a:ext uri="{FF2B5EF4-FFF2-40B4-BE49-F238E27FC236}">
                <a16:creationId xmlns:a16="http://schemas.microsoft.com/office/drawing/2014/main" id="{35B021EE-8B38-4DE8-962B-699141C33C72}"/>
              </a:ext>
            </a:extLst>
          </p:cNvPr>
          <p:cNvPicPr>
            <a:picLocks noChangeAspect="1"/>
          </p:cNvPicPr>
          <p:nvPr/>
        </p:nvPicPr>
        <p:blipFill>
          <a:blip r:embed="rId7"/>
          <a:stretch>
            <a:fillRect/>
          </a:stretch>
        </p:blipFill>
        <p:spPr>
          <a:xfrm>
            <a:off x="1732134" y="1315921"/>
            <a:ext cx="8727729" cy="4226158"/>
          </a:xfrm>
          <a:prstGeom prst="rect">
            <a:avLst/>
          </a:prstGeom>
        </p:spPr>
      </p:pic>
      <p:pic>
        <p:nvPicPr>
          <p:cNvPr id="10" name="图片 9">
            <a:extLst>
              <a:ext uri="{FF2B5EF4-FFF2-40B4-BE49-F238E27FC236}">
                <a16:creationId xmlns:a16="http://schemas.microsoft.com/office/drawing/2014/main" id="{7EE5A076-E27C-4DD9-A33E-6DEE603FE4F9}"/>
              </a:ext>
            </a:extLst>
          </p:cNvPr>
          <p:cNvPicPr>
            <a:picLocks noChangeAspect="1"/>
          </p:cNvPicPr>
          <p:nvPr/>
        </p:nvPicPr>
        <p:blipFill>
          <a:blip r:embed="rId8"/>
          <a:stretch>
            <a:fillRect/>
          </a:stretch>
        </p:blipFill>
        <p:spPr>
          <a:xfrm>
            <a:off x="3186291" y="228322"/>
            <a:ext cx="5555461" cy="6401355"/>
          </a:xfrm>
          <a:prstGeom prst="rect">
            <a:avLst/>
          </a:prstGeom>
        </p:spPr>
      </p:pic>
      <p:pic>
        <p:nvPicPr>
          <p:cNvPr id="11" name="图片 10">
            <a:extLst>
              <a:ext uri="{FF2B5EF4-FFF2-40B4-BE49-F238E27FC236}">
                <a16:creationId xmlns:a16="http://schemas.microsoft.com/office/drawing/2014/main" id="{8255CCDD-EA37-43CF-AE15-B469C20150F8}"/>
              </a:ext>
            </a:extLst>
          </p:cNvPr>
          <p:cNvPicPr>
            <a:picLocks noChangeAspect="1"/>
          </p:cNvPicPr>
          <p:nvPr/>
        </p:nvPicPr>
        <p:blipFill>
          <a:blip r:embed="rId9"/>
          <a:stretch>
            <a:fillRect/>
          </a:stretch>
        </p:blipFill>
        <p:spPr>
          <a:xfrm>
            <a:off x="2742910" y="609356"/>
            <a:ext cx="6706181" cy="5639289"/>
          </a:xfrm>
          <a:prstGeom prst="rect">
            <a:avLst/>
          </a:prstGeom>
        </p:spPr>
      </p:pic>
      <p:pic>
        <p:nvPicPr>
          <p:cNvPr id="12" name="图片 11">
            <a:extLst>
              <a:ext uri="{FF2B5EF4-FFF2-40B4-BE49-F238E27FC236}">
                <a16:creationId xmlns:a16="http://schemas.microsoft.com/office/drawing/2014/main" id="{DF91D67C-5908-4CEE-875E-E7C865BC9906}"/>
              </a:ext>
            </a:extLst>
          </p:cNvPr>
          <p:cNvPicPr>
            <a:picLocks noChangeAspect="1"/>
          </p:cNvPicPr>
          <p:nvPr/>
        </p:nvPicPr>
        <p:blipFill>
          <a:blip r:embed="rId10"/>
          <a:stretch>
            <a:fillRect/>
          </a:stretch>
        </p:blipFill>
        <p:spPr>
          <a:xfrm>
            <a:off x="1267111" y="1445291"/>
            <a:ext cx="9657779" cy="3967419"/>
          </a:xfrm>
          <a:prstGeom prst="rect">
            <a:avLst/>
          </a:prstGeom>
        </p:spPr>
      </p:pic>
      <p:pic>
        <p:nvPicPr>
          <p:cNvPr id="14" name="图片 13">
            <a:extLst>
              <a:ext uri="{FF2B5EF4-FFF2-40B4-BE49-F238E27FC236}">
                <a16:creationId xmlns:a16="http://schemas.microsoft.com/office/drawing/2014/main" id="{3255EF2A-F7DB-46B0-9353-3864C78924D3}"/>
              </a:ext>
            </a:extLst>
          </p:cNvPr>
          <p:cNvPicPr>
            <a:picLocks noChangeAspect="1"/>
          </p:cNvPicPr>
          <p:nvPr/>
        </p:nvPicPr>
        <p:blipFill>
          <a:blip r:embed="rId11"/>
          <a:stretch>
            <a:fillRect/>
          </a:stretch>
        </p:blipFill>
        <p:spPr>
          <a:xfrm>
            <a:off x="2205653" y="1847713"/>
            <a:ext cx="7780694" cy="3162574"/>
          </a:xfrm>
          <a:prstGeom prst="rect">
            <a:avLst/>
          </a:prstGeom>
        </p:spPr>
      </p:pic>
      <p:pic>
        <p:nvPicPr>
          <p:cNvPr id="13" name="图片 12">
            <a:extLst>
              <a:ext uri="{FF2B5EF4-FFF2-40B4-BE49-F238E27FC236}">
                <a16:creationId xmlns:a16="http://schemas.microsoft.com/office/drawing/2014/main" id="{F441FBED-177B-4238-820A-D7F069B57A01}"/>
              </a:ext>
            </a:extLst>
          </p:cNvPr>
          <p:cNvPicPr>
            <a:picLocks noChangeAspect="1"/>
          </p:cNvPicPr>
          <p:nvPr/>
        </p:nvPicPr>
        <p:blipFill>
          <a:blip r:embed="rId12"/>
          <a:stretch>
            <a:fillRect/>
          </a:stretch>
        </p:blipFill>
        <p:spPr>
          <a:xfrm>
            <a:off x="0" y="216890"/>
            <a:ext cx="12185436" cy="6424217"/>
          </a:xfrm>
          <a:prstGeom prst="rect">
            <a:avLst/>
          </a:prstGeom>
        </p:spPr>
      </p:pic>
    </p:spTree>
    <p:extLst>
      <p:ext uri="{BB962C8B-B14F-4D97-AF65-F5344CB8AC3E}">
        <p14:creationId xmlns:p14="http://schemas.microsoft.com/office/powerpoint/2010/main" val="29667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par>
                                <p:cTn id="15" presetID="14" presetClass="entr" presetSubtype="1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6" presetClass="entr" presetSubtype="16"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5"/>
                                        </p:tgtEl>
                                        <p:attrNameLst>
                                          <p:attrName>ppt_x</p:attrName>
                                        </p:attrNameLst>
                                      </p:cBhvr>
                                      <p:tavLst>
                                        <p:tav tm="0">
                                          <p:val>
                                            <p:strVal val="ppt_x"/>
                                          </p:val>
                                        </p:tav>
                                        <p:tav tm="100000">
                                          <p:val>
                                            <p:strVal val="ppt_x"/>
                                          </p:val>
                                        </p:tav>
                                      </p:tavLst>
                                    </p:anim>
                                    <p:anim calcmode="lin" valueType="num">
                                      <p:cBhvr additive="base">
                                        <p:cTn id="30" dur="500"/>
                                        <p:tgtEl>
                                          <p:spTgt spid="5"/>
                                        </p:tgtEl>
                                        <p:attrNameLst>
                                          <p:attrName>ppt_y</p:attrName>
                                        </p:attrNameLst>
                                      </p:cBhvr>
                                      <p:tavLst>
                                        <p:tav tm="0">
                                          <p:val>
                                            <p:strVal val="ppt_y"/>
                                          </p:val>
                                        </p:tav>
                                        <p:tav tm="100000">
                                          <p:val>
                                            <p:strVal val="1+ppt_h/2"/>
                                          </p:val>
                                        </p:tav>
                                      </p:tavLst>
                                    </p:anim>
                                    <p:set>
                                      <p:cBhvr>
                                        <p:cTn id="31" dur="1" fill="hold">
                                          <p:stCondLst>
                                            <p:cond delay="499"/>
                                          </p:stCondLst>
                                        </p:cTn>
                                        <p:tgtEl>
                                          <p:spTgt spid="5"/>
                                        </p:tgtEl>
                                        <p:attrNameLst>
                                          <p:attrName>style.visibility</p:attrName>
                                        </p:attrNameLst>
                                      </p:cBhvr>
                                      <p:to>
                                        <p:strVal val="hidden"/>
                                      </p:to>
                                    </p:set>
                                  </p:childTnLst>
                                </p:cTn>
                              </p:par>
                              <p:par>
                                <p:cTn id="32" presetID="53" presetClass="entr" presetSubtype="16"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4" presetClass="entr" presetSubtype="1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randombar(horizontal)">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xit" presetSubtype="21" fill="hold" nodeType="clickEffect">
                                  <p:stCondLst>
                                    <p:cond delay="0"/>
                                  </p:stCondLst>
                                  <p:childTnLst>
                                    <p:animEffect transition="out" filter="barn(inVertical)">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par>
                                <p:cTn id="50" presetID="6" presetClass="entr" presetSubtype="32"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circle(ou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xit" presetSubtype="0" fill="hold" nodeType="clickEffect">
                                  <p:stCondLst>
                                    <p:cond delay="0"/>
                                  </p:stCondLst>
                                  <p:childTnLst>
                                    <p:anim calcmode="lin" valueType="num">
                                      <p:cBhvr>
                                        <p:cTn id="56" dur="500"/>
                                        <p:tgtEl>
                                          <p:spTgt spid="9"/>
                                        </p:tgtEl>
                                        <p:attrNameLst>
                                          <p:attrName>ppt_w</p:attrName>
                                        </p:attrNameLst>
                                      </p:cBhvr>
                                      <p:tavLst>
                                        <p:tav tm="0">
                                          <p:val>
                                            <p:strVal val="ppt_w"/>
                                          </p:val>
                                        </p:tav>
                                        <p:tav tm="100000">
                                          <p:val>
                                            <p:fltVal val="0"/>
                                          </p:val>
                                        </p:tav>
                                      </p:tavLst>
                                    </p:anim>
                                    <p:anim calcmode="lin" valueType="num">
                                      <p:cBhvr>
                                        <p:cTn id="57" dur="500"/>
                                        <p:tgtEl>
                                          <p:spTgt spid="9"/>
                                        </p:tgtEl>
                                        <p:attrNameLst>
                                          <p:attrName>ppt_h</p:attrName>
                                        </p:attrNameLst>
                                      </p:cBhvr>
                                      <p:tavLst>
                                        <p:tav tm="0">
                                          <p:val>
                                            <p:strVal val="ppt_h"/>
                                          </p:val>
                                        </p:tav>
                                        <p:tav tm="100000">
                                          <p:val>
                                            <p:fltVal val="0"/>
                                          </p:val>
                                        </p:tav>
                                      </p:tavLst>
                                    </p:anim>
                                    <p:anim calcmode="lin" valueType="num">
                                      <p:cBhvr>
                                        <p:cTn id="58" dur="500"/>
                                        <p:tgtEl>
                                          <p:spTgt spid="9"/>
                                        </p:tgtEl>
                                        <p:attrNameLst>
                                          <p:attrName>style.rotation</p:attrName>
                                        </p:attrNameLst>
                                      </p:cBhvr>
                                      <p:tavLst>
                                        <p:tav tm="0">
                                          <p:val>
                                            <p:fltVal val="0"/>
                                          </p:val>
                                        </p:tav>
                                        <p:tav tm="100000">
                                          <p:val>
                                            <p:fltVal val="90"/>
                                          </p:val>
                                        </p:tav>
                                      </p:tavLst>
                                    </p:anim>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53" presetClass="entr" presetSubtype="16"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xit" presetSubtype="10" fill="hold" nodeType="clickEffect">
                                  <p:stCondLst>
                                    <p:cond delay="0"/>
                                  </p:stCondLst>
                                  <p:childTnLst>
                                    <p:animEffect transition="out" filter="randombar(horizontal)">
                                      <p:cBhvr>
                                        <p:cTn id="69" dur="500"/>
                                        <p:tgtEl>
                                          <p:spTgt spid="10"/>
                                        </p:tgtEl>
                                      </p:cBhvr>
                                    </p:animEffect>
                                    <p:set>
                                      <p:cBhvr>
                                        <p:cTn id="70" dur="1" fill="hold">
                                          <p:stCondLst>
                                            <p:cond delay="499"/>
                                          </p:stCondLst>
                                        </p:cTn>
                                        <p:tgtEl>
                                          <p:spTgt spid="10"/>
                                        </p:tgtEl>
                                        <p:attrNameLst>
                                          <p:attrName>style.visibility</p:attrName>
                                        </p:attrNameLst>
                                      </p:cBhvr>
                                      <p:to>
                                        <p:strVal val="hidden"/>
                                      </p:to>
                                    </p:set>
                                  </p:childTnLst>
                                </p:cTn>
                              </p:par>
                              <p:par>
                                <p:cTn id="71" presetID="16" presetClass="entr" presetSubtype="21"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barn(inVertical)">
                                      <p:cBhvr>
                                        <p:cTn id="73" dur="500"/>
                                        <p:tgtEl>
                                          <p:spTgt spid="11"/>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xit" presetSubtype="21" fill="hold" nodeType="clickEffect">
                                  <p:stCondLst>
                                    <p:cond delay="0"/>
                                  </p:stCondLst>
                                  <p:childTnLst>
                                    <p:animEffect transition="out" filter="barn(inVertical)">
                                      <p:cBhvr>
                                        <p:cTn id="77" dur="500"/>
                                        <p:tgtEl>
                                          <p:spTgt spid="11"/>
                                        </p:tgtEl>
                                      </p:cBhvr>
                                    </p:animEffect>
                                    <p:set>
                                      <p:cBhvr>
                                        <p:cTn id="78" dur="1" fill="hold">
                                          <p:stCondLst>
                                            <p:cond delay="499"/>
                                          </p:stCondLst>
                                        </p:cTn>
                                        <p:tgtEl>
                                          <p:spTgt spid="11"/>
                                        </p:tgtEl>
                                        <p:attrNameLst>
                                          <p:attrName>style.visibility</p:attrName>
                                        </p:attrNameLst>
                                      </p:cBhvr>
                                      <p:to>
                                        <p:strVal val="hidden"/>
                                      </p:to>
                                    </p:set>
                                  </p:childTnLst>
                                </p:cTn>
                              </p:par>
                              <p:par>
                                <p:cTn id="79" presetID="14" presetClass="entr" presetSubtype="1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randombar(horizontal)">
                                      <p:cBhvr>
                                        <p:cTn id="81" dur="500"/>
                                        <p:tgtEl>
                                          <p:spTgt spid="1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12"/>
                                        </p:tgtEl>
                                      </p:cBhvr>
                                    </p:animEffect>
                                    <p:set>
                                      <p:cBhvr>
                                        <p:cTn id="86" dur="1" fill="hold">
                                          <p:stCondLst>
                                            <p:cond delay="499"/>
                                          </p:stCondLst>
                                        </p:cTn>
                                        <p:tgtEl>
                                          <p:spTgt spid="12"/>
                                        </p:tgtEl>
                                        <p:attrNameLst>
                                          <p:attrName>style.visibility</p:attrName>
                                        </p:attrNameLst>
                                      </p:cBhvr>
                                      <p:to>
                                        <p:strVal val="hidden"/>
                                      </p:to>
                                    </p:set>
                                  </p:childTnLst>
                                </p:cTn>
                              </p:par>
                              <p:par>
                                <p:cTn id="87" presetID="21" presetClass="entr" presetSubtype="1" fill="hold" nodeType="with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wheel(1)">
                                      <p:cBhvr>
                                        <p:cTn id="89" dur="500"/>
                                        <p:tgtEl>
                                          <p:spTgt spid="14"/>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xit" presetSubtype="4" fill="hold" nodeType="clickEffect">
                                  <p:stCondLst>
                                    <p:cond delay="0"/>
                                  </p:stCondLst>
                                  <p:childTnLst>
                                    <p:anim calcmode="lin" valueType="num">
                                      <p:cBhvr additive="base">
                                        <p:cTn id="93" dur="500"/>
                                        <p:tgtEl>
                                          <p:spTgt spid="14"/>
                                        </p:tgtEl>
                                        <p:attrNameLst>
                                          <p:attrName>ppt_x</p:attrName>
                                        </p:attrNameLst>
                                      </p:cBhvr>
                                      <p:tavLst>
                                        <p:tav tm="0">
                                          <p:val>
                                            <p:strVal val="ppt_x"/>
                                          </p:val>
                                        </p:tav>
                                        <p:tav tm="100000">
                                          <p:val>
                                            <p:strVal val="ppt_x"/>
                                          </p:val>
                                        </p:tav>
                                      </p:tavLst>
                                    </p:anim>
                                    <p:anim calcmode="lin" valueType="num">
                                      <p:cBhvr additive="base">
                                        <p:cTn id="94" dur="500"/>
                                        <p:tgtEl>
                                          <p:spTgt spid="14"/>
                                        </p:tgtEl>
                                        <p:attrNameLst>
                                          <p:attrName>ppt_y</p:attrName>
                                        </p:attrNameLst>
                                      </p:cBhvr>
                                      <p:tavLst>
                                        <p:tav tm="0">
                                          <p:val>
                                            <p:strVal val="ppt_y"/>
                                          </p:val>
                                        </p:tav>
                                        <p:tav tm="100000">
                                          <p:val>
                                            <p:strVal val="1+ppt_h/2"/>
                                          </p:val>
                                        </p:tav>
                                      </p:tavLst>
                                    </p:anim>
                                    <p:set>
                                      <p:cBhvr>
                                        <p:cTn id="95" dur="1" fill="hold">
                                          <p:stCondLst>
                                            <p:cond delay="499"/>
                                          </p:stCondLst>
                                        </p:cTn>
                                        <p:tgtEl>
                                          <p:spTgt spid="1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nodeType="click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barn(inVertical)">
                                      <p:cBhvr>
                                        <p:cTn id="10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m Nibh Dapibus">
            <a:extLst>
              <a:ext uri="{FF2B5EF4-FFF2-40B4-BE49-F238E27FC236}">
                <a16:creationId xmlns:a16="http://schemas.microsoft.com/office/drawing/2014/main" id="{41607822-6AA3-4CB2-A55A-165054D70EF2}"/>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场景切换</a:t>
            </a:r>
            <a:endParaRPr sz="3500" dirty="0"/>
          </a:p>
        </p:txBody>
      </p:sp>
      <p:grpSp>
        <p:nvGrpSpPr>
          <p:cNvPr id="31" name="组合 30">
            <a:extLst>
              <a:ext uri="{FF2B5EF4-FFF2-40B4-BE49-F238E27FC236}">
                <a16:creationId xmlns:a16="http://schemas.microsoft.com/office/drawing/2014/main" id="{65070D59-649B-4F38-AABE-B0D73D8906B1}"/>
              </a:ext>
            </a:extLst>
          </p:cNvPr>
          <p:cNvGrpSpPr/>
          <p:nvPr/>
        </p:nvGrpSpPr>
        <p:grpSpPr>
          <a:xfrm>
            <a:off x="186814" y="2515308"/>
            <a:ext cx="8384456" cy="3226729"/>
            <a:chOff x="186814" y="2515308"/>
            <a:chExt cx="8384456" cy="3226729"/>
          </a:xfrm>
        </p:grpSpPr>
        <p:sp>
          <p:nvSpPr>
            <p:cNvPr id="13" name="矩形: 圆角 12">
              <a:extLst>
                <a:ext uri="{FF2B5EF4-FFF2-40B4-BE49-F238E27FC236}">
                  <a16:creationId xmlns:a16="http://schemas.microsoft.com/office/drawing/2014/main" id="{91295914-7CFF-46AA-A7FC-4E907365D77C}"/>
                </a:ext>
              </a:extLst>
            </p:cNvPr>
            <p:cNvSpPr/>
            <p:nvPr/>
          </p:nvSpPr>
          <p:spPr>
            <a:xfrm>
              <a:off x="2381865" y="5029200"/>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a:t>教程</a:t>
              </a:r>
            </a:p>
          </p:txBody>
        </p:sp>
        <p:sp>
          <p:nvSpPr>
            <p:cNvPr id="14" name="矩形: 圆角 13">
              <a:extLst>
                <a:ext uri="{FF2B5EF4-FFF2-40B4-BE49-F238E27FC236}">
                  <a16:creationId xmlns:a16="http://schemas.microsoft.com/office/drawing/2014/main" id="{7C8DD82B-86AF-4191-9D72-7C326E2F1A30}"/>
                </a:ext>
              </a:extLst>
            </p:cNvPr>
            <p:cNvSpPr/>
            <p:nvPr/>
          </p:nvSpPr>
          <p:spPr>
            <a:xfrm>
              <a:off x="186814" y="5034114"/>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dirty="0"/>
                <a:t>PLAY</a:t>
              </a:r>
              <a:endParaRPr lang="zh-CN" altLang="en-US" sz="2000" dirty="0"/>
            </a:p>
          </p:txBody>
        </p:sp>
        <p:sp>
          <p:nvSpPr>
            <p:cNvPr id="15" name="矩形: 圆角 14">
              <a:extLst>
                <a:ext uri="{FF2B5EF4-FFF2-40B4-BE49-F238E27FC236}">
                  <a16:creationId xmlns:a16="http://schemas.microsoft.com/office/drawing/2014/main" id="{50F5A505-27BC-4F2C-A91C-AD1CCD1CC80B}"/>
                </a:ext>
              </a:extLst>
            </p:cNvPr>
            <p:cNvSpPr/>
            <p:nvPr/>
          </p:nvSpPr>
          <p:spPr>
            <a:xfrm>
              <a:off x="4576916" y="5029201"/>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a:t>制作人员</a:t>
              </a:r>
            </a:p>
          </p:txBody>
        </p:sp>
        <p:sp>
          <p:nvSpPr>
            <p:cNvPr id="16" name="矩形: 圆角 15">
              <a:extLst>
                <a:ext uri="{FF2B5EF4-FFF2-40B4-BE49-F238E27FC236}">
                  <a16:creationId xmlns:a16="http://schemas.microsoft.com/office/drawing/2014/main" id="{679D7305-FCFC-4CAF-AEFC-4926BFF0EE2E}"/>
                </a:ext>
              </a:extLst>
            </p:cNvPr>
            <p:cNvSpPr/>
            <p:nvPr/>
          </p:nvSpPr>
          <p:spPr>
            <a:xfrm>
              <a:off x="6771967" y="4994389"/>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a:t>设置</a:t>
              </a:r>
            </a:p>
          </p:txBody>
        </p:sp>
        <p:cxnSp>
          <p:nvCxnSpPr>
            <p:cNvPr id="19" name="直接箭头连接符 18">
              <a:extLst>
                <a:ext uri="{FF2B5EF4-FFF2-40B4-BE49-F238E27FC236}">
                  <a16:creationId xmlns:a16="http://schemas.microsoft.com/office/drawing/2014/main" id="{1A01D7A0-D48D-482D-B1E5-F4210E538665}"/>
                </a:ext>
              </a:extLst>
            </p:cNvPr>
            <p:cNvCxnSpPr>
              <a:cxnSpLocks/>
            </p:cNvCxnSpPr>
            <p:nvPr/>
          </p:nvCxnSpPr>
          <p:spPr>
            <a:xfrm flipH="1">
              <a:off x="1182329" y="2515308"/>
              <a:ext cx="1113504" cy="213360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858F4424-EED5-44E7-851A-CBACD130EE60}"/>
                </a:ext>
              </a:extLst>
            </p:cNvPr>
            <p:cNvCxnSpPr>
              <a:cxnSpLocks/>
            </p:cNvCxnSpPr>
            <p:nvPr/>
          </p:nvCxnSpPr>
          <p:spPr>
            <a:xfrm>
              <a:off x="2295833" y="2515308"/>
              <a:ext cx="929148" cy="218276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02099DB5-DE17-4793-95A3-500FDDC8A832}"/>
                </a:ext>
              </a:extLst>
            </p:cNvPr>
            <p:cNvCxnSpPr>
              <a:cxnSpLocks/>
            </p:cNvCxnSpPr>
            <p:nvPr/>
          </p:nvCxnSpPr>
          <p:spPr>
            <a:xfrm>
              <a:off x="2295833" y="2515308"/>
              <a:ext cx="3102077" cy="235166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E13B04AD-F3CB-44F1-8036-ACAE459DD0C2}"/>
                </a:ext>
              </a:extLst>
            </p:cNvPr>
            <p:cNvCxnSpPr>
              <a:cxnSpLocks/>
            </p:cNvCxnSpPr>
            <p:nvPr/>
          </p:nvCxnSpPr>
          <p:spPr>
            <a:xfrm>
              <a:off x="2295833" y="2525614"/>
              <a:ext cx="5434779" cy="233199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62" name="组合 61">
            <a:extLst>
              <a:ext uri="{FF2B5EF4-FFF2-40B4-BE49-F238E27FC236}">
                <a16:creationId xmlns:a16="http://schemas.microsoft.com/office/drawing/2014/main" id="{6B27038F-AB54-4B65-9489-5D7F6B26D270}"/>
              </a:ext>
            </a:extLst>
          </p:cNvPr>
          <p:cNvGrpSpPr/>
          <p:nvPr/>
        </p:nvGrpSpPr>
        <p:grpSpPr>
          <a:xfrm>
            <a:off x="1482214" y="764479"/>
            <a:ext cx="9247238" cy="1742746"/>
            <a:chOff x="1482214" y="764479"/>
            <a:chExt cx="9247238" cy="1742746"/>
          </a:xfrm>
        </p:grpSpPr>
        <p:sp>
          <p:nvSpPr>
            <p:cNvPr id="4" name="矩形: 圆角 3">
              <a:extLst>
                <a:ext uri="{FF2B5EF4-FFF2-40B4-BE49-F238E27FC236}">
                  <a16:creationId xmlns:a16="http://schemas.microsoft.com/office/drawing/2014/main" id="{D6AF151E-43F2-4D46-B929-2A1A13851EA9}"/>
                </a:ext>
              </a:extLst>
            </p:cNvPr>
            <p:cNvSpPr/>
            <p:nvPr/>
          </p:nvSpPr>
          <p:spPr>
            <a:xfrm>
              <a:off x="1482214" y="1474838"/>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开始菜单界面</a:t>
              </a:r>
            </a:p>
          </p:txBody>
        </p:sp>
        <p:sp>
          <p:nvSpPr>
            <p:cNvPr id="5" name="矩形: 圆角 4">
              <a:extLst>
                <a:ext uri="{FF2B5EF4-FFF2-40B4-BE49-F238E27FC236}">
                  <a16:creationId xmlns:a16="http://schemas.microsoft.com/office/drawing/2014/main" id="{22D7DA3F-9A3B-409B-AB9F-C4E2EF2D6E0E}"/>
                </a:ext>
              </a:extLst>
            </p:cNvPr>
            <p:cNvSpPr/>
            <p:nvPr/>
          </p:nvSpPr>
          <p:spPr>
            <a:xfrm>
              <a:off x="3964859"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房间列表界面</a:t>
              </a:r>
            </a:p>
          </p:txBody>
        </p:sp>
        <p:sp>
          <p:nvSpPr>
            <p:cNvPr id="6" name="矩形: 圆角 5">
              <a:extLst>
                <a:ext uri="{FF2B5EF4-FFF2-40B4-BE49-F238E27FC236}">
                  <a16:creationId xmlns:a16="http://schemas.microsoft.com/office/drawing/2014/main" id="{5873D3BA-4C98-4609-9CE9-6CBCF73D0536}"/>
                </a:ext>
              </a:extLst>
            </p:cNvPr>
            <p:cNvSpPr/>
            <p:nvPr/>
          </p:nvSpPr>
          <p:spPr>
            <a:xfrm>
              <a:off x="6447504"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房间内</a:t>
              </a:r>
              <a:endParaRPr lang="en-US" altLang="zh-CN" sz="2800" dirty="0"/>
            </a:p>
            <a:p>
              <a:pPr algn="ctr"/>
              <a:r>
                <a:rPr lang="zh-CN" altLang="en-US" sz="2400" dirty="0"/>
                <a:t>界面</a:t>
              </a:r>
            </a:p>
          </p:txBody>
        </p:sp>
        <p:sp>
          <p:nvSpPr>
            <p:cNvPr id="7" name="矩形: 圆角 6">
              <a:extLst>
                <a:ext uri="{FF2B5EF4-FFF2-40B4-BE49-F238E27FC236}">
                  <a16:creationId xmlns:a16="http://schemas.microsoft.com/office/drawing/2014/main" id="{0319AC37-439F-4064-8240-47388F5108E1}"/>
                </a:ext>
              </a:extLst>
            </p:cNvPr>
            <p:cNvSpPr/>
            <p:nvPr/>
          </p:nvSpPr>
          <p:spPr>
            <a:xfrm>
              <a:off x="8930149"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游戏界面</a:t>
              </a:r>
            </a:p>
          </p:txBody>
        </p:sp>
        <p:cxnSp>
          <p:nvCxnSpPr>
            <p:cNvPr id="10" name="直接箭头连接符 9">
              <a:extLst>
                <a:ext uri="{FF2B5EF4-FFF2-40B4-BE49-F238E27FC236}">
                  <a16:creationId xmlns:a16="http://schemas.microsoft.com/office/drawing/2014/main" id="{7B035A2D-8CD1-44A0-AABF-26B356CB658C}"/>
                </a:ext>
              </a:extLst>
            </p:cNvPr>
            <p:cNvCxnSpPr/>
            <p:nvPr/>
          </p:nvCxnSpPr>
          <p:spPr>
            <a:xfrm>
              <a:off x="3401962" y="1991030"/>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C29563A2-6800-4ACF-B037-FE3A6E1898AC}"/>
                </a:ext>
              </a:extLst>
            </p:cNvPr>
            <p:cNvCxnSpPr/>
            <p:nvPr/>
          </p:nvCxnSpPr>
          <p:spPr>
            <a:xfrm>
              <a:off x="5933768" y="2010693"/>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F80516E2-A5DF-4E87-808C-F21468A1D149}"/>
                </a:ext>
              </a:extLst>
            </p:cNvPr>
            <p:cNvCxnSpPr/>
            <p:nvPr/>
          </p:nvCxnSpPr>
          <p:spPr>
            <a:xfrm>
              <a:off x="8391833" y="2010693"/>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57AAE70F-71E8-434F-8EF5-21467F35AE7C}"/>
                </a:ext>
              </a:extLst>
            </p:cNvPr>
            <p:cNvCxnSpPr>
              <a:cxnSpLocks/>
            </p:cNvCxnSpPr>
            <p:nvPr/>
          </p:nvCxnSpPr>
          <p:spPr>
            <a:xfrm flipV="1">
              <a:off x="9832258" y="773452"/>
              <a:ext cx="0" cy="591811"/>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79B75EEB-0AC1-4FA7-9AF7-9DBB2734FB57}"/>
                </a:ext>
              </a:extLst>
            </p:cNvPr>
            <p:cNvCxnSpPr>
              <a:cxnSpLocks/>
            </p:cNvCxnSpPr>
            <p:nvPr/>
          </p:nvCxnSpPr>
          <p:spPr>
            <a:xfrm flipH="1">
              <a:off x="4847328" y="792760"/>
              <a:ext cx="5010753" cy="0"/>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1330D380-00FB-48E8-A8D5-0564EB79FBA6}"/>
                </a:ext>
              </a:extLst>
            </p:cNvPr>
            <p:cNvCxnSpPr>
              <a:cxnSpLocks/>
            </p:cNvCxnSpPr>
            <p:nvPr/>
          </p:nvCxnSpPr>
          <p:spPr>
            <a:xfrm flipV="1">
              <a:off x="4847328" y="764479"/>
              <a:ext cx="0" cy="591811"/>
            </a:xfrm>
            <a:prstGeom prst="straightConnector1">
              <a:avLst/>
            </a:prstGeom>
            <a:ln w="57150">
              <a:miter lim="800000"/>
              <a:headEnd type="triangle"/>
              <a:tailEnd type="non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58554648-7F02-4DDC-8416-804163A6A24A}"/>
                </a:ext>
              </a:extLst>
            </p:cNvPr>
            <p:cNvCxnSpPr>
              <a:cxnSpLocks/>
            </p:cNvCxnSpPr>
            <p:nvPr/>
          </p:nvCxnSpPr>
          <p:spPr>
            <a:xfrm flipV="1">
              <a:off x="7365598" y="773452"/>
              <a:ext cx="0" cy="591811"/>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grpSp>
      <p:pic>
        <p:nvPicPr>
          <p:cNvPr id="58" name="图片 57">
            <a:extLst>
              <a:ext uri="{FF2B5EF4-FFF2-40B4-BE49-F238E27FC236}">
                <a16:creationId xmlns:a16="http://schemas.microsoft.com/office/drawing/2014/main" id="{79B063B7-6DEB-4C56-B572-8F92F571160D}"/>
              </a:ext>
            </a:extLst>
          </p:cNvPr>
          <p:cNvPicPr>
            <a:picLocks noChangeAspect="1"/>
          </p:cNvPicPr>
          <p:nvPr/>
        </p:nvPicPr>
        <p:blipFill>
          <a:blip r:embed="rId2"/>
          <a:stretch>
            <a:fillRect/>
          </a:stretch>
        </p:blipFill>
        <p:spPr>
          <a:xfrm>
            <a:off x="6545826" y="119257"/>
            <a:ext cx="5571734" cy="4469537"/>
          </a:xfrm>
          <a:prstGeom prst="rect">
            <a:avLst/>
          </a:prstGeom>
        </p:spPr>
      </p:pic>
    </p:spTree>
    <p:extLst>
      <p:ext uri="{BB962C8B-B14F-4D97-AF65-F5344CB8AC3E}">
        <p14:creationId xmlns:p14="http://schemas.microsoft.com/office/powerpoint/2010/main" val="366588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m Nibh Dapibus">
            <a:extLst>
              <a:ext uri="{FF2B5EF4-FFF2-40B4-BE49-F238E27FC236}">
                <a16:creationId xmlns:a16="http://schemas.microsoft.com/office/drawing/2014/main" id="{41607822-6AA3-4CB2-A55A-165054D70EF2}"/>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场景切换</a:t>
            </a:r>
            <a:endParaRPr sz="3500" dirty="0"/>
          </a:p>
        </p:txBody>
      </p:sp>
      <p:sp>
        <p:nvSpPr>
          <p:cNvPr id="4" name="矩形: 圆角 3">
            <a:extLst>
              <a:ext uri="{FF2B5EF4-FFF2-40B4-BE49-F238E27FC236}">
                <a16:creationId xmlns:a16="http://schemas.microsoft.com/office/drawing/2014/main" id="{D6AF151E-43F2-4D46-B929-2A1A13851EA9}"/>
              </a:ext>
            </a:extLst>
          </p:cNvPr>
          <p:cNvSpPr/>
          <p:nvPr/>
        </p:nvSpPr>
        <p:spPr>
          <a:xfrm>
            <a:off x="1482214" y="1474838"/>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开始菜单界面</a:t>
            </a:r>
          </a:p>
        </p:txBody>
      </p:sp>
      <p:sp>
        <p:nvSpPr>
          <p:cNvPr id="5" name="矩形: 圆角 4">
            <a:extLst>
              <a:ext uri="{FF2B5EF4-FFF2-40B4-BE49-F238E27FC236}">
                <a16:creationId xmlns:a16="http://schemas.microsoft.com/office/drawing/2014/main" id="{22D7DA3F-9A3B-409B-AB9F-C4E2EF2D6E0E}"/>
              </a:ext>
            </a:extLst>
          </p:cNvPr>
          <p:cNvSpPr/>
          <p:nvPr/>
        </p:nvSpPr>
        <p:spPr>
          <a:xfrm>
            <a:off x="3964859"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房间列表界面</a:t>
            </a:r>
          </a:p>
        </p:txBody>
      </p:sp>
      <p:sp>
        <p:nvSpPr>
          <p:cNvPr id="6" name="矩形: 圆角 5">
            <a:extLst>
              <a:ext uri="{FF2B5EF4-FFF2-40B4-BE49-F238E27FC236}">
                <a16:creationId xmlns:a16="http://schemas.microsoft.com/office/drawing/2014/main" id="{5873D3BA-4C98-4609-9CE9-6CBCF73D0536}"/>
              </a:ext>
            </a:extLst>
          </p:cNvPr>
          <p:cNvSpPr/>
          <p:nvPr/>
        </p:nvSpPr>
        <p:spPr>
          <a:xfrm>
            <a:off x="6447504"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房间内</a:t>
            </a:r>
            <a:endParaRPr lang="en-US" altLang="zh-CN" sz="2800" dirty="0"/>
          </a:p>
          <a:p>
            <a:pPr algn="ctr"/>
            <a:r>
              <a:rPr lang="zh-CN" altLang="en-US" sz="2400" dirty="0"/>
              <a:t>界面</a:t>
            </a:r>
          </a:p>
        </p:txBody>
      </p:sp>
      <p:sp>
        <p:nvSpPr>
          <p:cNvPr id="7" name="矩形: 圆角 6">
            <a:extLst>
              <a:ext uri="{FF2B5EF4-FFF2-40B4-BE49-F238E27FC236}">
                <a16:creationId xmlns:a16="http://schemas.microsoft.com/office/drawing/2014/main" id="{0319AC37-439F-4064-8240-47388F5108E1}"/>
              </a:ext>
            </a:extLst>
          </p:cNvPr>
          <p:cNvSpPr/>
          <p:nvPr/>
        </p:nvSpPr>
        <p:spPr>
          <a:xfrm>
            <a:off x="8930149"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游戏界面</a:t>
            </a:r>
          </a:p>
        </p:txBody>
      </p:sp>
      <p:cxnSp>
        <p:nvCxnSpPr>
          <p:cNvPr id="10" name="直接箭头连接符 9">
            <a:extLst>
              <a:ext uri="{FF2B5EF4-FFF2-40B4-BE49-F238E27FC236}">
                <a16:creationId xmlns:a16="http://schemas.microsoft.com/office/drawing/2014/main" id="{7B035A2D-8CD1-44A0-AABF-26B356CB658C}"/>
              </a:ext>
            </a:extLst>
          </p:cNvPr>
          <p:cNvCxnSpPr/>
          <p:nvPr/>
        </p:nvCxnSpPr>
        <p:spPr>
          <a:xfrm>
            <a:off x="3401962" y="1991030"/>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C29563A2-6800-4ACF-B037-FE3A6E1898AC}"/>
              </a:ext>
            </a:extLst>
          </p:cNvPr>
          <p:cNvCxnSpPr/>
          <p:nvPr/>
        </p:nvCxnSpPr>
        <p:spPr>
          <a:xfrm>
            <a:off x="5933768" y="2010693"/>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F80516E2-A5DF-4E87-808C-F21468A1D149}"/>
              </a:ext>
            </a:extLst>
          </p:cNvPr>
          <p:cNvCxnSpPr/>
          <p:nvPr/>
        </p:nvCxnSpPr>
        <p:spPr>
          <a:xfrm>
            <a:off x="8391833" y="2010693"/>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57AAE70F-71E8-434F-8EF5-21467F35AE7C}"/>
              </a:ext>
            </a:extLst>
          </p:cNvPr>
          <p:cNvCxnSpPr>
            <a:cxnSpLocks/>
          </p:cNvCxnSpPr>
          <p:nvPr/>
        </p:nvCxnSpPr>
        <p:spPr>
          <a:xfrm flipV="1">
            <a:off x="9832258" y="773452"/>
            <a:ext cx="0" cy="591811"/>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79B75EEB-0AC1-4FA7-9AF7-9DBB2734FB57}"/>
              </a:ext>
            </a:extLst>
          </p:cNvPr>
          <p:cNvCxnSpPr>
            <a:cxnSpLocks/>
          </p:cNvCxnSpPr>
          <p:nvPr/>
        </p:nvCxnSpPr>
        <p:spPr>
          <a:xfrm flipH="1">
            <a:off x="4847328" y="792760"/>
            <a:ext cx="5010753" cy="0"/>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1330D380-00FB-48E8-A8D5-0564EB79FBA6}"/>
              </a:ext>
            </a:extLst>
          </p:cNvPr>
          <p:cNvCxnSpPr>
            <a:cxnSpLocks/>
          </p:cNvCxnSpPr>
          <p:nvPr/>
        </p:nvCxnSpPr>
        <p:spPr>
          <a:xfrm flipV="1">
            <a:off x="4847328" y="764479"/>
            <a:ext cx="0" cy="591811"/>
          </a:xfrm>
          <a:prstGeom prst="straightConnector1">
            <a:avLst/>
          </a:prstGeom>
          <a:ln w="57150">
            <a:miter lim="800000"/>
            <a:headEnd type="triangle"/>
            <a:tailEnd type="none"/>
          </a:ln>
        </p:spPr>
        <p:style>
          <a:lnRef idx="1">
            <a:schemeClr val="dk1"/>
          </a:lnRef>
          <a:fillRef idx="0">
            <a:schemeClr val="dk1"/>
          </a:fillRef>
          <a:effectRef idx="0">
            <a:schemeClr val="dk1"/>
          </a:effectRef>
          <a:fontRef idx="minor">
            <a:schemeClr val="tx1"/>
          </a:fontRef>
        </p:style>
      </p:cxnSp>
      <p:grpSp>
        <p:nvGrpSpPr>
          <p:cNvPr id="39" name="组合 38">
            <a:extLst>
              <a:ext uri="{FF2B5EF4-FFF2-40B4-BE49-F238E27FC236}">
                <a16:creationId xmlns:a16="http://schemas.microsoft.com/office/drawing/2014/main" id="{53A5653B-B11E-428C-A60E-E591325F3F07}"/>
              </a:ext>
            </a:extLst>
          </p:cNvPr>
          <p:cNvGrpSpPr/>
          <p:nvPr/>
        </p:nvGrpSpPr>
        <p:grpSpPr>
          <a:xfrm>
            <a:off x="1221658" y="2507224"/>
            <a:ext cx="6189405" cy="3234812"/>
            <a:chOff x="1221658" y="2507224"/>
            <a:chExt cx="6189405" cy="3234812"/>
          </a:xfrm>
        </p:grpSpPr>
        <p:sp>
          <p:nvSpPr>
            <p:cNvPr id="25" name="矩形: 圆角 24">
              <a:extLst>
                <a:ext uri="{FF2B5EF4-FFF2-40B4-BE49-F238E27FC236}">
                  <a16:creationId xmlns:a16="http://schemas.microsoft.com/office/drawing/2014/main" id="{C83512AD-7090-4AB8-B5D8-E5B812A4D2A9}"/>
                </a:ext>
              </a:extLst>
            </p:cNvPr>
            <p:cNvSpPr/>
            <p:nvPr/>
          </p:nvSpPr>
          <p:spPr>
            <a:xfrm>
              <a:off x="3416709" y="5029199"/>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a:t>创建房间</a:t>
              </a:r>
            </a:p>
          </p:txBody>
        </p:sp>
        <p:sp>
          <p:nvSpPr>
            <p:cNvPr id="26" name="矩形: 圆角 25">
              <a:extLst>
                <a:ext uri="{FF2B5EF4-FFF2-40B4-BE49-F238E27FC236}">
                  <a16:creationId xmlns:a16="http://schemas.microsoft.com/office/drawing/2014/main" id="{B073B1CB-3214-4261-9CCD-707E96DFA245}"/>
                </a:ext>
              </a:extLst>
            </p:cNvPr>
            <p:cNvSpPr/>
            <p:nvPr/>
          </p:nvSpPr>
          <p:spPr>
            <a:xfrm>
              <a:off x="1221658" y="5034113"/>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a:t>房间信息、</a:t>
              </a:r>
              <a:endParaRPr lang="en-US" altLang="zh-CN" sz="2000" dirty="0"/>
            </a:p>
            <a:p>
              <a:pPr algn="ctr"/>
              <a:r>
                <a:rPr lang="zh-CN" altLang="en-US" sz="2000" dirty="0"/>
                <a:t>加入房间</a:t>
              </a:r>
            </a:p>
          </p:txBody>
        </p:sp>
        <p:sp>
          <p:nvSpPr>
            <p:cNvPr id="28" name="矩形: 圆角 27">
              <a:extLst>
                <a:ext uri="{FF2B5EF4-FFF2-40B4-BE49-F238E27FC236}">
                  <a16:creationId xmlns:a16="http://schemas.microsoft.com/office/drawing/2014/main" id="{9936395F-2ACD-47C7-A44F-36BF8D8381A4}"/>
                </a:ext>
              </a:extLst>
            </p:cNvPr>
            <p:cNvSpPr/>
            <p:nvPr/>
          </p:nvSpPr>
          <p:spPr>
            <a:xfrm>
              <a:off x="5611760" y="5029200"/>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a:t>连接问题</a:t>
              </a:r>
            </a:p>
          </p:txBody>
        </p:sp>
        <p:cxnSp>
          <p:nvCxnSpPr>
            <p:cNvPr id="30" name="直接箭头连接符 29">
              <a:extLst>
                <a:ext uri="{FF2B5EF4-FFF2-40B4-BE49-F238E27FC236}">
                  <a16:creationId xmlns:a16="http://schemas.microsoft.com/office/drawing/2014/main" id="{4277430C-A3E4-4391-9596-EFC6752AB4E6}"/>
                </a:ext>
              </a:extLst>
            </p:cNvPr>
            <p:cNvCxnSpPr>
              <a:cxnSpLocks/>
              <a:stCxn id="5" idx="2"/>
            </p:cNvCxnSpPr>
            <p:nvPr/>
          </p:nvCxnSpPr>
          <p:spPr>
            <a:xfrm flipH="1">
              <a:off x="2063546" y="2507224"/>
              <a:ext cx="2800965" cy="235974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F4A529D4-E815-42AA-B8D2-A36B468339CB}"/>
                </a:ext>
              </a:extLst>
            </p:cNvPr>
            <p:cNvCxnSpPr>
              <a:cxnSpLocks/>
              <a:stCxn id="5" idx="2"/>
            </p:cNvCxnSpPr>
            <p:nvPr/>
          </p:nvCxnSpPr>
          <p:spPr>
            <a:xfrm flipH="1">
              <a:off x="4311446" y="2507224"/>
              <a:ext cx="553065" cy="235974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9CE1DC2B-0B5C-4FCC-88BD-1EC30E213FC0}"/>
                </a:ext>
              </a:extLst>
            </p:cNvPr>
            <p:cNvCxnSpPr>
              <a:cxnSpLocks/>
              <a:stCxn id="5" idx="2"/>
            </p:cNvCxnSpPr>
            <p:nvPr/>
          </p:nvCxnSpPr>
          <p:spPr>
            <a:xfrm>
              <a:off x="4864511" y="2507224"/>
              <a:ext cx="1766119" cy="235974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48" name="直接箭头连接符 47">
            <a:extLst>
              <a:ext uri="{FF2B5EF4-FFF2-40B4-BE49-F238E27FC236}">
                <a16:creationId xmlns:a16="http://schemas.microsoft.com/office/drawing/2014/main" id="{1B8D0704-FD12-4F4A-9903-7491B82BD2D3}"/>
              </a:ext>
            </a:extLst>
          </p:cNvPr>
          <p:cNvCxnSpPr>
            <a:cxnSpLocks/>
          </p:cNvCxnSpPr>
          <p:nvPr/>
        </p:nvCxnSpPr>
        <p:spPr>
          <a:xfrm flipV="1">
            <a:off x="7365598" y="773452"/>
            <a:ext cx="0" cy="591811"/>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pic>
        <p:nvPicPr>
          <p:cNvPr id="42" name="图片 41">
            <a:extLst>
              <a:ext uri="{FF2B5EF4-FFF2-40B4-BE49-F238E27FC236}">
                <a16:creationId xmlns:a16="http://schemas.microsoft.com/office/drawing/2014/main" id="{3FF6E16C-C7FA-49F3-82AE-AF7958316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525" y="136421"/>
            <a:ext cx="7177548" cy="4037371"/>
          </a:xfrm>
          <a:prstGeom prst="rect">
            <a:avLst/>
          </a:prstGeom>
        </p:spPr>
      </p:pic>
      <p:pic>
        <p:nvPicPr>
          <p:cNvPr id="43" name="图片 42">
            <a:extLst>
              <a:ext uri="{FF2B5EF4-FFF2-40B4-BE49-F238E27FC236}">
                <a16:creationId xmlns:a16="http://schemas.microsoft.com/office/drawing/2014/main" id="{53CBFAEF-8224-4D95-90FD-FDD241EE2AC3}"/>
              </a:ext>
            </a:extLst>
          </p:cNvPr>
          <p:cNvPicPr>
            <a:picLocks noChangeAspect="1"/>
          </p:cNvPicPr>
          <p:nvPr/>
        </p:nvPicPr>
        <p:blipFill>
          <a:blip r:embed="rId3"/>
          <a:stretch>
            <a:fillRect/>
          </a:stretch>
        </p:blipFill>
        <p:spPr>
          <a:xfrm>
            <a:off x="4874343" y="142463"/>
            <a:ext cx="7148179" cy="4031329"/>
          </a:xfrm>
          <a:prstGeom prst="rect">
            <a:avLst/>
          </a:prstGeom>
        </p:spPr>
      </p:pic>
    </p:spTree>
    <p:extLst>
      <p:ext uri="{BB962C8B-B14F-4D97-AF65-F5344CB8AC3E}">
        <p14:creationId xmlns:p14="http://schemas.microsoft.com/office/powerpoint/2010/main" val="165959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plus(in)">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m Nibh Dapibus">
            <a:extLst>
              <a:ext uri="{FF2B5EF4-FFF2-40B4-BE49-F238E27FC236}">
                <a16:creationId xmlns:a16="http://schemas.microsoft.com/office/drawing/2014/main" id="{41607822-6AA3-4CB2-A55A-165054D70EF2}"/>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场景切换</a:t>
            </a:r>
            <a:endParaRPr sz="3500" dirty="0"/>
          </a:p>
        </p:txBody>
      </p:sp>
      <p:sp>
        <p:nvSpPr>
          <p:cNvPr id="4" name="矩形: 圆角 3">
            <a:extLst>
              <a:ext uri="{FF2B5EF4-FFF2-40B4-BE49-F238E27FC236}">
                <a16:creationId xmlns:a16="http://schemas.microsoft.com/office/drawing/2014/main" id="{D6AF151E-43F2-4D46-B929-2A1A13851EA9}"/>
              </a:ext>
            </a:extLst>
          </p:cNvPr>
          <p:cNvSpPr/>
          <p:nvPr/>
        </p:nvSpPr>
        <p:spPr>
          <a:xfrm>
            <a:off x="1482214" y="1474838"/>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开始菜单界面</a:t>
            </a:r>
          </a:p>
        </p:txBody>
      </p:sp>
      <p:sp>
        <p:nvSpPr>
          <p:cNvPr id="5" name="矩形: 圆角 4">
            <a:extLst>
              <a:ext uri="{FF2B5EF4-FFF2-40B4-BE49-F238E27FC236}">
                <a16:creationId xmlns:a16="http://schemas.microsoft.com/office/drawing/2014/main" id="{22D7DA3F-9A3B-409B-AB9F-C4E2EF2D6E0E}"/>
              </a:ext>
            </a:extLst>
          </p:cNvPr>
          <p:cNvSpPr/>
          <p:nvPr/>
        </p:nvSpPr>
        <p:spPr>
          <a:xfrm>
            <a:off x="3964859"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房间列表界面</a:t>
            </a:r>
          </a:p>
        </p:txBody>
      </p:sp>
      <p:sp>
        <p:nvSpPr>
          <p:cNvPr id="6" name="矩形: 圆角 5">
            <a:extLst>
              <a:ext uri="{FF2B5EF4-FFF2-40B4-BE49-F238E27FC236}">
                <a16:creationId xmlns:a16="http://schemas.microsoft.com/office/drawing/2014/main" id="{5873D3BA-4C98-4609-9CE9-6CBCF73D0536}"/>
              </a:ext>
            </a:extLst>
          </p:cNvPr>
          <p:cNvSpPr/>
          <p:nvPr/>
        </p:nvSpPr>
        <p:spPr>
          <a:xfrm>
            <a:off x="6447504"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房间内</a:t>
            </a:r>
            <a:endParaRPr lang="en-US" altLang="zh-CN" sz="2800" dirty="0"/>
          </a:p>
          <a:p>
            <a:pPr algn="ctr"/>
            <a:r>
              <a:rPr lang="zh-CN" altLang="en-US" sz="2400" dirty="0"/>
              <a:t>界面</a:t>
            </a:r>
          </a:p>
        </p:txBody>
      </p:sp>
      <p:sp>
        <p:nvSpPr>
          <p:cNvPr id="7" name="矩形: 圆角 6">
            <a:extLst>
              <a:ext uri="{FF2B5EF4-FFF2-40B4-BE49-F238E27FC236}">
                <a16:creationId xmlns:a16="http://schemas.microsoft.com/office/drawing/2014/main" id="{0319AC37-439F-4064-8240-47388F5108E1}"/>
              </a:ext>
            </a:extLst>
          </p:cNvPr>
          <p:cNvSpPr/>
          <p:nvPr/>
        </p:nvSpPr>
        <p:spPr>
          <a:xfrm>
            <a:off x="8930149"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游戏界面</a:t>
            </a:r>
          </a:p>
        </p:txBody>
      </p:sp>
      <p:cxnSp>
        <p:nvCxnSpPr>
          <p:cNvPr id="10" name="直接箭头连接符 9">
            <a:extLst>
              <a:ext uri="{FF2B5EF4-FFF2-40B4-BE49-F238E27FC236}">
                <a16:creationId xmlns:a16="http://schemas.microsoft.com/office/drawing/2014/main" id="{7B035A2D-8CD1-44A0-AABF-26B356CB658C}"/>
              </a:ext>
            </a:extLst>
          </p:cNvPr>
          <p:cNvCxnSpPr/>
          <p:nvPr/>
        </p:nvCxnSpPr>
        <p:spPr>
          <a:xfrm>
            <a:off x="3401962" y="1991030"/>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C29563A2-6800-4ACF-B037-FE3A6E1898AC}"/>
              </a:ext>
            </a:extLst>
          </p:cNvPr>
          <p:cNvCxnSpPr/>
          <p:nvPr/>
        </p:nvCxnSpPr>
        <p:spPr>
          <a:xfrm>
            <a:off x="5933768" y="2010693"/>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F80516E2-A5DF-4E87-808C-F21468A1D149}"/>
              </a:ext>
            </a:extLst>
          </p:cNvPr>
          <p:cNvCxnSpPr/>
          <p:nvPr/>
        </p:nvCxnSpPr>
        <p:spPr>
          <a:xfrm>
            <a:off x="8391833" y="2010693"/>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57AAE70F-71E8-434F-8EF5-21467F35AE7C}"/>
              </a:ext>
            </a:extLst>
          </p:cNvPr>
          <p:cNvCxnSpPr>
            <a:cxnSpLocks/>
          </p:cNvCxnSpPr>
          <p:nvPr/>
        </p:nvCxnSpPr>
        <p:spPr>
          <a:xfrm flipV="1">
            <a:off x="9832258" y="773452"/>
            <a:ext cx="0" cy="591811"/>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79B75EEB-0AC1-4FA7-9AF7-9DBB2734FB57}"/>
              </a:ext>
            </a:extLst>
          </p:cNvPr>
          <p:cNvCxnSpPr>
            <a:cxnSpLocks/>
          </p:cNvCxnSpPr>
          <p:nvPr/>
        </p:nvCxnSpPr>
        <p:spPr>
          <a:xfrm flipH="1">
            <a:off x="4847328" y="792760"/>
            <a:ext cx="5010753" cy="0"/>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1330D380-00FB-48E8-A8D5-0564EB79FBA6}"/>
              </a:ext>
            </a:extLst>
          </p:cNvPr>
          <p:cNvCxnSpPr>
            <a:cxnSpLocks/>
          </p:cNvCxnSpPr>
          <p:nvPr/>
        </p:nvCxnSpPr>
        <p:spPr>
          <a:xfrm flipV="1">
            <a:off x="4847328" y="764479"/>
            <a:ext cx="0" cy="591811"/>
          </a:xfrm>
          <a:prstGeom prst="straightConnector1">
            <a:avLst/>
          </a:prstGeom>
          <a:ln w="57150">
            <a:miter lim="800000"/>
            <a:headEnd type="triangle"/>
            <a:tailEnd type="none"/>
          </a:ln>
        </p:spPr>
        <p:style>
          <a:lnRef idx="1">
            <a:schemeClr val="dk1"/>
          </a:lnRef>
          <a:fillRef idx="0">
            <a:schemeClr val="dk1"/>
          </a:fillRef>
          <a:effectRef idx="0">
            <a:schemeClr val="dk1"/>
          </a:effectRef>
          <a:fontRef idx="minor">
            <a:schemeClr val="tx1"/>
          </a:fontRef>
        </p:style>
      </p:cxnSp>
      <p:grpSp>
        <p:nvGrpSpPr>
          <p:cNvPr id="17" name="组合 16">
            <a:extLst>
              <a:ext uri="{FF2B5EF4-FFF2-40B4-BE49-F238E27FC236}">
                <a16:creationId xmlns:a16="http://schemas.microsoft.com/office/drawing/2014/main" id="{8F08A9F4-109E-4F85-9335-31EE13DFB5F1}"/>
              </a:ext>
            </a:extLst>
          </p:cNvPr>
          <p:cNvGrpSpPr/>
          <p:nvPr/>
        </p:nvGrpSpPr>
        <p:grpSpPr>
          <a:xfrm>
            <a:off x="5400368" y="2507224"/>
            <a:ext cx="6189405" cy="3234814"/>
            <a:chOff x="5400368" y="2507224"/>
            <a:chExt cx="6189405" cy="3234814"/>
          </a:xfrm>
        </p:grpSpPr>
        <p:sp>
          <p:nvSpPr>
            <p:cNvPr id="25" name="矩形: 圆角 24">
              <a:extLst>
                <a:ext uri="{FF2B5EF4-FFF2-40B4-BE49-F238E27FC236}">
                  <a16:creationId xmlns:a16="http://schemas.microsoft.com/office/drawing/2014/main" id="{C83512AD-7090-4AB8-B5D8-E5B812A4D2A9}"/>
                </a:ext>
              </a:extLst>
            </p:cNvPr>
            <p:cNvSpPr/>
            <p:nvPr/>
          </p:nvSpPr>
          <p:spPr>
            <a:xfrm>
              <a:off x="7595419" y="5029201"/>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a:t>玩家信息</a:t>
              </a:r>
            </a:p>
          </p:txBody>
        </p:sp>
        <p:sp>
          <p:nvSpPr>
            <p:cNvPr id="26" name="矩形: 圆角 25">
              <a:extLst>
                <a:ext uri="{FF2B5EF4-FFF2-40B4-BE49-F238E27FC236}">
                  <a16:creationId xmlns:a16="http://schemas.microsoft.com/office/drawing/2014/main" id="{B073B1CB-3214-4261-9CCD-707E96DFA245}"/>
                </a:ext>
              </a:extLst>
            </p:cNvPr>
            <p:cNvSpPr/>
            <p:nvPr/>
          </p:nvSpPr>
          <p:spPr>
            <a:xfrm>
              <a:off x="5400368" y="5034115"/>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a:t>房间信息</a:t>
              </a:r>
              <a:endParaRPr lang="en-US" altLang="zh-CN" sz="2000" dirty="0"/>
            </a:p>
          </p:txBody>
        </p:sp>
        <p:sp>
          <p:nvSpPr>
            <p:cNvPr id="28" name="矩形: 圆角 27">
              <a:extLst>
                <a:ext uri="{FF2B5EF4-FFF2-40B4-BE49-F238E27FC236}">
                  <a16:creationId xmlns:a16="http://schemas.microsoft.com/office/drawing/2014/main" id="{9936395F-2ACD-47C7-A44F-36BF8D8381A4}"/>
                </a:ext>
              </a:extLst>
            </p:cNvPr>
            <p:cNvSpPr/>
            <p:nvPr/>
          </p:nvSpPr>
          <p:spPr>
            <a:xfrm>
              <a:off x="9790470" y="5029202"/>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a:t>选人逻辑、</a:t>
              </a:r>
              <a:endParaRPr lang="en-US" altLang="zh-CN" sz="2000" dirty="0"/>
            </a:p>
            <a:p>
              <a:pPr algn="ctr"/>
              <a:r>
                <a:rPr lang="zh-CN" altLang="en-US" sz="2000" dirty="0"/>
                <a:t>开始条件</a:t>
              </a:r>
            </a:p>
          </p:txBody>
        </p:sp>
        <p:cxnSp>
          <p:nvCxnSpPr>
            <p:cNvPr id="30" name="直接箭头连接符 29">
              <a:extLst>
                <a:ext uri="{FF2B5EF4-FFF2-40B4-BE49-F238E27FC236}">
                  <a16:creationId xmlns:a16="http://schemas.microsoft.com/office/drawing/2014/main" id="{4277430C-A3E4-4391-9596-EFC6752AB4E6}"/>
                </a:ext>
              </a:extLst>
            </p:cNvPr>
            <p:cNvCxnSpPr>
              <a:cxnSpLocks/>
              <a:stCxn id="6" idx="2"/>
            </p:cNvCxnSpPr>
            <p:nvPr/>
          </p:nvCxnSpPr>
          <p:spPr>
            <a:xfrm flipH="1">
              <a:off x="6302478" y="2507224"/>
              <a:ext cx="1044678" cy="234008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F4A529D4-E815-42AA-B8D2-A36B468339CB}"/>
                </a:ext>
              </a:extLst>
            </p:cNvPr>
            <p:cNvCxnSpPr>
              <a:cxnSpLocks/>
              <a:stCxn id="6" idx="2"/>
            </p:cNvCxnSpPr>
            <p:nvPr/>
          </p:nvCxnSpPr>
          <p:spPr>
            <a:xfrm>
              <a:off x="7347156" y="2507224"/>
              <a:ext cx="1044677" cy="234008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9CE1DC2B-0B5C-4FCC-88BD-1EC30E213FC0}"/>
                </a:ext>
              </a:extLst>
            </p:cNvPr>
            <p:cNvCxnSpPr>
              <a:cxnSpLocks/>
              <a:stCxn id="6" idx="2"/>
            </p:cNvCxnSpPr>
            <p:nvPr/>
          </p:nvCxnSpPr>
          <p:spPr>
            <a:xfrm>
              <a:off x="7347156" y="2507224"/>
              <a:ext cx="3362630" cy="235974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29" name="直接箭头连接符 28">
            <a:extLst>
              <a:ext uri="{FF2B5EF4-FFF2-40B4-BE49-F238E27FC236}">
                <a16:creationId xmlns:a16="http://schemas.microsoft.com/office/drawing/2014/main" id="{D7C4C3BF-209C-48D9-BE8E-563215D4E3AA}"/>
              </a:ext>
            </a:extLst>
          </p:cNvPr>
          <p:cNvCxnSpPr>
            <a:cxnSpLocks/>
          </p:cNvCxnSpPr>
          <p:nvPr/>
        </p:nvCxnSpPr>
        <p:spPr>
          <a:xfrm flipV="1">
            <a:off x="7365598" y="773452"/>
            <a:ext cx="0" cy="591811"/>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pic>
        <p:nvPicPr>
          <p:cNvPr id="19" name="图片 18">
            <a:extLst>
              <a:ext uri="{FF2B5EF4-FFF2-40B4-BE49-F238E27FC236}">
                <a16:creationId xmlns:a16="http://schemas.microsoft.com/office/drawing/2014/main" id="{E5D1CF1A-FE84-47B2-AE75-16B00777A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87" y="213722"/>
            <a:ext cx="6319316" cy="3554615"/>
          </a:xfrm>
          <a:prstGeom prst="rect">
            <a:avLst/>
          </a:prstGeom>
        </p:spPr>
      </p:pic>
    </p:spTree>
    <p:extLst>
      <p:ext uri="{BB962C8B-B14F-4D97-AF65-F5344CB8AC3E}">
        <p14:creationId xmlns:p14="http://schemas.microsoft.com/office/powerpoint/2010/main" val="87607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m Nibh Dapibus">
            <a:extLst>
              <a:ext uri="{FF2B5EF4-FFF2-40B4-BE49-F238E27FC236}">
                <a16:creationId xmlns:a16="http://schemas.microsoft.com/office/drawing/2014/main" id="{41607822-6AA3-4CB2-A55A-165054D70EF2}"/>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场景切换</a:t>
            </a:r>
            <a:endParaRPr sz="3500" dirty="0"/>
          </a:p>
        </p:txBody>
      </p:sp>
      <p:sp>
        <p:nvSpPr>
          <p:cNvPr id="4" name="矩形: 圆角 3">
            <a:extLst>
              <a:ext uri="{FF2B5EF4-FFF2-40B4-BE49-F238E27FC236}">
                <a16:creationId xmlns:a16="http://schemas.microsoft.com/office/drawing/2014/main" id="{D6AF151E-43F2-4D46-B929-2A1A13851EA9}"/>
              </a:ext>
            </a:extLst>
          </p:cNvPr>
          <p:cNvSpPr/>
          <p:nvPr/>
        </p:nvSpPr>
        <p:spPr>
          <a:xfrm>
            <a:off x="1482214" y="1474838"/>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开始菜单界面</a:t>
            </a:r>
          </a:p>
        </p:txBody>
      </p:sp>
      <p:sp>
        <p:nvSpPr>
          <p:cNvPr id="5" name="矩形: 圆角 4">
            <a:extLst>
              <a:ext uri="{FF2B5EF4-FFF2-40B4-BE49-F238E27FC236}">
                <a16:creationId xmlns:a16="http://schemas.microsoft.com/office/drawing/2014/main" id="{22D7DA3F-9A3B-409B-AB9F-C4E2EF2D6E0E}"/>
              </a:ext>
            </a:extLst>
          </p:cNvPr>
          <p:cNvSpPr/>
          <p:nvPr/>
        </p:nvSpPr>
        <p:spPr>
          <a:xfrm>
            <a:off x="3964859"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房间列表界面</a:t>
            </a:r>
          </a:p>
        </p:txBody>
      </p:sp>
      <p:sp>
        <p:nvSpPr>
          <p:cNvPr id="6" name="矩形: 圆角 5">
            <a:extLst>
              <a:ext uri="{FF2B5EF4-FFF2-40B4-BE49-F238E27FC236}">
                <a16:creationId xmlns:a16="http://schemas.microsoft.com/office/drawing/2014/main" id="{5873D3BA-4C98-4609-9CE9-6CBCF73D0536}"/>
              </a:ext>
            </a:extLst>
          </p:cNvPr>
          <p:cNvSpPr/>
          <p:nvPr/>
        </p:nvSpPr>
        <p:spPr>
          <a:xfrm>
            <a:off x="6447504"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房间内</a:t>
            </a:r>
            <a:endParaRPr lang="en-US" altLang="zh-CN" sz="2800" dirty="0"/>
          </a:p>
          <a:p>
            <a:pPr algn="ctr"/>
            <a:r>
              <a:rPr lang="zh-CN" altLang="en-US" sz="2400" dirty="0"/>
              <a:t>界面</a:t>
            </a:r>
          </a:p>
        </p:txBody>
      </p:sp>
      <p:sp>
        <p:nvSpPr>
          <p:cNvPr id="7" name="矩形: 圆角 6">
            <a:extLst>
              <a:ext uri="{FF2B5EF4-FFF2-40B4-BE49-F238E27FC236}">
                <a16:creationId xmlns:a16="http://schemas.microsoft.com/office/drawing/2014/main" id="{0319AC37-439F-4064-8240-47388F5108E1}"/>
              </a:ext>
            </a:extLst>
          </p:cNvPr>
          <p:cNvSpPr/>
          <p:nvPr/>
        </p:nvSpPr>
        <p:spPr>
          <a:xfrm>
            <a:off x="8930149" y="1474837"/>
            <a:ext cx="1799303" cy="10323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游戏界面</a:t>
            </a:r>
          </a:p>
        </p:txBody>
      </p:sp>
      <p:cxnSp>
        <p:nvCxnSpPr>
          <p:cNvPr id="10" name="直接箭头连接符 9">
            <a:extLst>
              <a:ext uri="{FF2B5EF4-FFF2-40B4-BE49-F238E27FC236}">
                <a16:creationId xmlns:a16="http://schemas.microsoft.com/office/drawing/2014/main" id="{7B035A2D-8CD1-44A0-AABF-26B356CB658C}"/>
              </a:ext>
            </a:extLst>
          </p:cNvPr>
          <p:cNvCxnSpPr/>
          <p:nvPr/>
        </p:nvCxnSpPr>
        <p:spPr>
          <a:xfrm>
            <a:off x="3401962" y="1991030"/>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C29563A2-6800-4ACF-B037-FE3A6E1898AC}"/>
              </a:ext>
            </a:extLst>
          </p:cNvPr>
          <p:cNvCxnSpPr/>
          <p:nvPr/>
        </p:nvCxnSpPr>
        <p:spPr>
          <a:xfrm>
            <a:off x="5933768" y="2010693"/>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F80516E2-A5DF-4E87-808C-F21468A1D149}"/>
              </a:ext>
            </a:extLst>
          </p:cNvPr>
          <p:cNvCxnSpPr/>
          <p:nvPr/>
        </p:nvCxnSpPr>
        <p:spPr>
          <a:xfrm>
            <a:off x="8391833" y="2010693"/>
            <a:ext cx="44245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57AAE70F-71E8-434F-8EF5-21467F35AE7C}"/>
              </a:ext>
            </a:extLst>
          </p:cNvPr>
          <p:cNvCxnSpPr>
            <a:cxnSpLocks/>
          </p:cNvCxnSpPr>
          <p:nvPr/>
        </p:nvCxnSpPr>
        <p:spPr>
          <a:xfrm flipV="1">
            <a:off x="9832258" y="773452"/>
            <a:ext cx="0" cy="591811"/>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79B75EEB-0AC1-4FA7-9AF7-9DBB2734FB57}"/>
              </a:ext>
            </a:extLst>
          </p:cNvPr>
          <p:cNvCxnSpPr>
            <a:cxnSpLocks/>
          </p:cNvCxnSpPr>
          <p:nvPr/>
        </p:nvCxnSpPr>
        <p:spPr>
          <a:xfrm flipH="1">
            <a:off x="4847328" y="792760"/>
            <a:ext cx="5010753" cy="0"/>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1330D380-00FB-48E8-A8D5-0564EB79FBA6}"/>
              </a:ext>
            </a:extLst>
          </p:cNvPr>
          <p:cNvCxnSpPr>
            <a:cxnSpLocks/>
          </p:cNvCxnSpPr>
          <p:nvPr/>
        </p:nvCxnSpPr>
        <p:spPr>
          <a:xfrm flipV="1">
            <a:off x="4847328" y="764479"/>
            <a:ext cx="0" cy="591811"/>
          </a:xfrm>
          <a:prstGeom prst="straightConnector1">
            <a:avLst/>
          </a:prstGeom>
          <a:ln w="57150">
            <a:miter lim="800000"/>
            <a:headEnd type="triangle"/>
            <a:tailEnd type="non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4641D509-D367-43B7-8F6A-4794C14E401C}"/>
              </a:ext>
            </a:extLst>
          </p:cNvPr>
          <p:cNvGrpSpPr/>
          <p:nvPr/>
        </p:nvGrpSpPr>
        <p:grpSpPr>
          <a:xfrm>
            <a:off x="7567153" y="2507224"/>
            <a:ext cx="4374124" cy="3234814"/>
            <a:chOff x="7567153" y="2507224"/>
            <a:chExt cx="4374124" cy="3234814"/>
          </a:xfrm>
        </p:grpSpPr>
        <p:sp>
          <p:nvSpPr>
            <p:cNvPr id="25" name="矩形: 圆角 24">
              <a:extLst>
                <a:ext uri="{FF2B5EF4-FFF2-40B4-BE49-F238E27FC236}">
                  <a16:creationId xmlns:a16="http://schemas.microsoft.com/office/drawing/2014/main" id="{C83512AD-7090-4AB8-B5D8-E5B812A4D2A9}"/>
                </a:ext>
              </a:extLst>
            </p:cNvPr>
            <p:cNvSpPr/>
            <p:nvPr/>
          </p:nvSpPr>
          <p:spPr>
            <a:xfrm>
              <a:off x="10141974" y="5034115"/>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a:t>游戏逻辑</a:t>
              </a:r>
            </a:p>
          </p:txBody>
        </p:sp>
        <p:sp>
          <p:nvSpPr>
            <p:cNvPr id="26" name="矩形: 圆角 25">
              <a:extLst>
                <a:ext uri="{FF2B5EF4-FFF2-40B4-BE49-F238E27FC236}">
                  <a16:creationId xmlns:a16="http://schemas.microsoft.com/office/drawing/2014/main" id="{B073B1CB-3214-4261-9CCD-707E96DFA245}"/>
                </a:ext>
              </a:extLst>
            </p:cNvPr>
            <p:cNvSpPr/>
            <p:nvPr/>
          </p:nvSpPr>
          <p:spPr>
            <a:xfrm>
              <a:off x="7567153" y="5029201"/>
              <a:ext cx="1799303" cy="7079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dirty="0"/>
                <a:t>UI</a:t>
              </a:r>
            </a:p>
          </p:txBody>
        </p:sp>
        <p:cxnSp>
          <p:nvCxnSpPr>
            <p:cNvPr id="30" name="直接箭头连接符 29">
              <a:extLst>
                <a:ext uri="{FF2B5EF4-FFF2-40B4-BE49-F238E27FC236}">
                  <a16:creationId xmlns:a16="http://schemas.microsoft.com/office/drawing/2014/main" id="{4277430C-A3E4-4391-9596-EFC6752AB4E6}"/>
                </a:ext>
              </a:extLst>
            </p:cNvPr>
            <p:cNvCxnSpPr>
              <a:cxnSpLocks/>
              <a:stCxn id="7" idx="2"/>
            </p:cNvCxnSpPr>
            <p:nvPr/>
          </p:nvCxnSpPr>
          <p:spPr>
            <a:xfrm flipH="1">
              <a:off x="8466804" y="2507224"/>
              <a:ext cx="1362997" cy="234008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F4A529D4-E815-42AA-B8D2-A36B468339CB}"/>
                </a:ext>
              </a:extLst>
            </p:cNvPr>
            <p:cNvCxnSpPr>
              <a:cxnSpLocks/>
              <a:stCxn id="7" idx="2"/>
            </p:cNvCxnSpPr>
            <p:nvPr/>
          </p:nvCxnSpPr>
          <p:spPr>
            <a:xfrm>
              <a:off x="9829801" y="2507224"/>
              <a:ext cx="1280651" cy="243840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29" name="直接箭头连接符 28">
            <a:extLst>
              <a:ext uri="{FF2B5EF4-FFF2-40B4-BE49-F238E27FC236}">
                <a16:creationId xmlns:a16="http://schemas.microsoft.com/office/drawing/2014/main" id="{D7C4C3BF-209C-48D9-BE8E-563215D4E3AA}"/>
              </a:ext>
            </a:extLst>
          </p:cNvPr>
          <p:cNvCxnSpPr>
            <a:cxnSpLocks/>
          </p:cNvCxnSpPr>
          <p:nvPr/>
        </p:nvCxnSpPr>
        <p:spPr>
          <a:xfrm flipV="1">
            <a:off x="7365598" y="773452"/>
            <a:ext cx="0" cy="591811"/>
          </a:xfrm>
          <a:prstGeom prst="straightConnector1">
            <a:avLst/>
          </a:prstGeom>
          <a:ln w="57150">
            <a:solidFill>
              <a:schemeClr val="dk1"/>
            </a:solidFill>
            <a:miter lim="800000"/>
            <a:tailEnd type="none"/>
          </a:ln>
        </p:spPr>
        <p:style>
          <a:lnRef idx="1">
            <a:schemeClr val="dk1"/>
          </a:lnRef>
          <a:fillRef idx="0">
            <a:schemeClr val="dk1"/>
          </a:fillRef>
          <a:effectRef idx="0">
            <a:schemeClr val="dk1"/>
          </a:effectRef>
          <a:fontRef idx="minor">
            <a:schemeClr val="tx1"/>
          </a:fontRef>
        </p:style>
      </p:cxnSp>
      <p:pic>
        <p:nvPicPr>
          <p:cNvPr id="18" name="图片 17">
            <a:extLst>
              <a:ext uri="{FF2B5EF4-FFF2-40B4-BE49-F238E27FC236}">
                <a16:creationId xmlns:a16="http://schemas.microsoft.com/office/drawing/2014/main" id="{78A62DDA-9EDC-4E2D-9703-7894DCDD8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91" y="533023"/>
            <a:ext cx="7665242" cy="4311699"/>
          </a:xfrm>
          <a:prstGeom prst="rect">
            <a:avLst/>
          </a:prstGeom>
        </p:spPr>
      </p:pic>
      <p:pic>
        <p:nvPicPr>
          <p:cNvPr id="22" name="图片 21">
            <a:extLst>
              <a:ext uri="{FF2B5EF4-FFF2-40B4-BE49-F238E27FC236}">
                <a16:creationId xmlns:a16="http://schemas.microsoft.com/office/drawing/2014/main" id="{8EC8703A-E6A8-4595-BF23-7081733E0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90" y="533023"/>
            <a:ext cx="7665242" cy="4311699"/>
          </a:xfrm>
          <a:prstGeom prst="rect">
            <a:avLst/>
          </a:prstGeom>
        </p:spPr>
      </p:pic>
      <p:pic>
        <p:nvPicPr>
          <p:cNvPr id="24" name="图片 23">
            <a:extLst>
              <a:ext uri="{FF2B5EF4-FFF2-40B4-BE49-F238E27FC236}">
                <a16:creationId xmlns:a16="http://schemas.microsoft.com/office/drawing/2014/main" id="{00BA3E0D-ACB0-458F-B6F1-69A93F962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479" y="555113"/>
            <a:ext cx="7665242" cy="4311699"/>
          </a:xfrm>
          <a:prstGeom prst="rect">
            <a:avLst/>
          </a:prstGeom>
        </p:spPr>
      </p:pic>
      <p:pic>
        <p:nvPicPr>
          <p:cNvPr id="31" name="图片 30">
            <a:extLst>
              <a:ext uri="{FF2B5EF4-FFF2-40B4-BE49-F238E27FC236}">
                <a16:creationId xmlns:a16="http://schemas.microsoft.com/office/drawing/2014/main" id="{AD3BD96D-3372-4712-94C7-63F279418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91" y="533024"/>
            <a:ext cx="7754791" cy="4362070"/>
          </a:xfrm>
          <a:prstGeom prst="rect">
            <a:avLst/>
          </a:prstGeom>
        </p:spPr>
      </p:pic>
    </p:spTree>
    <p:extLst>
      <p:ext uri="{BB962C8B-B14F-4D97-AF65-F5344CB8AC3E}">
        <p14:creationId xmlns:p14="http://schemas.microsoft.com/office/powerpoint/2010/main" val="177767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ox(ou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42B0C90-E8C6-40FE-B1BE-FC136D14142D}"/>
              </a:ext>
            </a:extLst>
          </p:cNvPr>
          <p:cNvSpPr/>
          <p:nvPr/>
        </p:nvSpPr>
        <p:spPr>
          <a:xfrm>
            <a:off x="591560" y="1715677"/>
            <a:ext cx="4208207" cy="4590855"/>
          </a:xfrm>
          <a:prstGeom prst="roundRect">
            <a:avLst/>
          </a:prstGeom>
          <a:solidFill>
            <a:schemeClr val="bg2"/>
          </a:solidFill>
          <a:ln>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A8E36D2D-8C79-4275-B79B-21A52C8B14CA}"/>
              </a:ext>
            </a:extLst>
          </p:cNvPr>
          <p:cNvSpPr/>
          <p:nvPr/>
        </p:nvSpPr>
        <p:spPr>
          <a:xfrm>
            <a:off x="7392235" y="1715677"/>
            <a:ext cx="4208207" cy="4590855"/>
          </a:xfrm>
          <a:prstGeom prst="roundRect">
            <a:avLst/>
          </a:prstGeom>
          <a:solidFill>
            <a:schemeClr val="bg2"/>
          </a:solidFill>
          <a:ln>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79BCD6F7-EC6B-4AC5-B3EB-ED0560BFC3CD}"/>
              </a:ext>
            </a:extLst>
          </p:cNvPr>
          <p:cNvSpPr/>
          <p:nvPr/>
        </p:nvSpPr>
        <p:spPr>
          <a:xfrm>
            <a:off x="1531123" y="1961684"/>
            <a:ext cx="2329079" cy="43852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开始菜单界面</a:t>
            </a:r>
          </a:p>
        </p:txBody>
      </p:sp>
      <p:cxnSp>
        <p:nvCxnSpPr>
          <p:cNvPr id="7" name="直接箭头连接符 6">
            <a:extLst>
              <a:ext uri="{FF2B5EF4-FFF2-40B4-BE49-F238E27FC236}">
                <a16:creationId xmlns:a16="http://schemas.microsoft.com/office/drawing/2014/main" id="{74F70FED-4698-44E5-AF2A-A95A46C05606}"/>
              </a:ext>
            </a:extLst>
          </p:cNvPr>
          <p:cNvCxnSpPr>
            <a:cxnSpLocks/>
          </p:cNvCxnSpPr>
          <p:nvPr/>
        </p:nvCxnSpPr>
        <p:spPr>
          <a:xfrm>
            <a:off x="4258184" y="2137824"/>
            <a:ext cx="34806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8B469189-1ACA-4DA7-9146-F808A8B3D4F6}"/>
              </a:ext>
            </a:extLst>
          </p:cNvPr>
          <p:cNvSpPr txBox="1"/>
          <p:nvPr/>
        </p:nvSpPr>
        <p:spPr>
          <a:xfrm>
            <a:off x="4932861" y="1676159"/>
            <a:ext cx="2326278" cy="461665"/>
          </a:xfrm>
          <a:prstGeom prst="rect">
            <a:avLst/>
          </a:prstGeom>
          <a:noFill/>
        </p:spPr>
        <p:txBody>
          <a:bodyPr wrap="none" rtlCol="0">
            <a:spAutoFit/>
          </a:bodyPr>
          <a:lstStyle/>
          <a:p>
            <a:r>
              <a:rPr lang="en-US" altLang="zh-CN" sz="2400" b="1" dirty="0"/>
              <a:t>CONNECTTION</a:t>
            </a:r>
            <a:endParaRPr lang="zh-CN" altLang="en-US" sz="2400" b="1" dirty="0"/>
          </a:p>
        </p:txBody>
      </p:sp>
      <p:cxnSp>
        <p:nvCxnSpPr>
          <p:cNvPr id="9" name="直接箭头连接符 8">
            <a:extLst>
              <a:ext uri="{FF2B5EF4-FFF2-40B4-BE49-F238E27FC236}">
                <a16:creationId xmlns:a16="http://schemas.microsoft.com/office/drawing/2014/main" id="{271A494B-B7AA-4C2C-A1FA-83CFF0D10F36}"/>
              </a:ext>
            </a:extLst>
          </p:cNvPr>
          <p:cNvCxnSpPr>
            <a:cxnSpLocks/>
          </p:cNvCxnSpPr>
          <p:nvPr/>
        </p:nvCxnSpPr>
        <p:spPr>
          <a:xfrm>
            <a:off x="4258184" y="2259815"/>
            <a:ext cx="3480620" cy="0"/>
          </a:xfrm>
          <a:prstGeom prst="straightConnector1">
            <a:avLst/>
          </a:prstGeom>
          <a:ln w="38100">
            <a:headEnd type="triangle"/>
            <a:tailEnd type="none"/>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A5D0FFA8-73D6-4B5A-8948-4AA6850F0391}"/>
              </a:ext>
            </a:extLst>
          </p:cNvPr>
          <p:cNvSpPr txBox="1"/>
          <p:nvPr/>
        </p:nvSpPr>
        <p:spPr>
          <a:xfrm>
            <a:off x="5146339" y="2259814"/>
            <a:ext cx="1704313" cy="461665"/>
          </a:xfrm>
          <a:prstGeom prst="rect">
            <a:avLst/>
          </a:prstGeom>
          <a:noFill/>
        </p:spPr>
        <p:txBody>
          <a:bodyPr wrap="none" rtlCol="0">
            <a:spAutoFit/>
          </a:bodyPr>
          <a:lstStyle/>
          <a:p>
            <a:r>
              <a:rPr lang="en-US" altLang="zh-CN" sz="2400" b="1" dirty="0"/>
              <a:t>ROOMLIST</a:t>
            </a:r>
            <a:endParaRPr lang="zh-CN" altLang="en-US" sz="2400" b="1" dirty="0"/>
          </a:p>
        </p:txBody>
      </p:sp>
      <p:sp>
        <p:nvSpPr>
          <p:cNvPr id="11" name="Sem Nibh Dapibus">
            <a:extLst>
              <a:ext uri="{FF2B5EF4-FFF2-40B4-BE49-F238E27FC236}">
                <a16:creationId xmlns:a16="http://schemas.microsoft.com/office/drawing/2014/main" id="{23D8D5DF-C49A-4254-AB76-A9C1028E4DE3}"/>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服务端通信</a:t>
            </a:r>
            <a:endParaRPr sz="3500" dirty="0"/>
          </a:p>
        </p:txBody>
      </p:sp>
      <p:sp>
        <p:nvSpPr>
          <p:cNvPr id="12" name="矩形: 圆角 11">
            <a:extLst>
              <a:ext uri="{FF2B5EF4-FFF2-40B4-BE49-F238E27FC236}">
                <a16:creationId xmlns:a16="http://schemas.microsoft.com/office/drawing/2014/main" id="{E562321D-21FA-4A4F-9E34-573A30FD4EF3}"/>
              </a:ext>
            </a:extLst>
          </p:cNvPr>
          <p:cNvSpPr/>
          <p:nvPr/>
        </p:nvSpPr>
        <p:spPr>
          <a:xfrm>
            <a:off x="1528188" y="3085824"/>
            <a:ext cx="2329079" cy="43852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房间列表界面</a:t>
            </a:r>
          </a:p>
        </p:txBody>
      </p:sp>
      <p:cxnSp>
        <p:nvCxnSpPr>
          <p:cNvPr id="13" name="直接箭头连接符 12">
            <a:extLst>
              <a:ext uri="{FF2B5EF4-FFF2-40B4-BE49-F238E27FC236}">
                <a16:creationId xmlns:a16="http://schemas.microsoft.com/office/drawing/2014/main" id="{E310B8C4-44A4-46C6-BD39-E7A4ECFE7DA8}"/>
              </a:ext>
            </a:extLst>
          </p:cNvPr>
          <p:cNvCxnSpPr>
            <a:cxnSpLocks/>
          </p:cNvCxnSpPr>
          <p:nvPr/>
        </p:nvCxnSpPr>
        <p:spPr>
          <a:xfrm flipH="1" flipV="1">
            <a:off x="2695662" y="2516955"/>
            <a:ext cx="9932" cy="475069"/>
          </a:xfrm>
          <a:prstGeom prst="straightConnector1">
            <a:avLst/>
          </a:prstGeom>
          <a:ln w="57150">
            <a:solidFill>
              <a:schemeClr val="dk1"/>
            </a:solidFill>
            <a:miter lim="800000"/>
            <a:headEnd type="triangle"/>
            <a:tailEnd type="non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A93B93DA-BE4E-4F08-AA5A-21C19B995D16}"/>
              </a:ext>
            </a:extLst>
          </p:cNvPr>
          <p:cNvSpPr txBox="1"/>
          <p:nvPr/>
        </p:nvSpPr>
        <p:spPr>
          <a:xfrm>
            <a:off x="853377" y="2516955"/>
            <a:ext cx="1704313" cy="461665"/>
          </a:xfrm>
          <a:prstGeom prst="rect">
            <a:avLst/>
          </a:prstGeom>
          <a:noFill/>
        </p:spPr>
        <p:txBody>
          <a:bodyPr wrap="none" rtlCol="0">
            <a:spAutoFit/>
          </a:bodyPr>
          <a:lstStyle/>
          <a:p>
            <a:r>
              <a:rPr lang="en-US" altLang="zh-CN" sz="2400" b="1" dirty="0"/>
              <a:t>ROOMLIST</a:t>
            </a:r>
            <a:endParaRPr lang="zh-CN" altLang="en-US" sz="2400" b="1" dirty="0"/>
          </a:p>
        </p:txBody>
      </p:sp>
      <p:cxnSp>
        <p:nvCxnSpPr>
          <p:cNvPr id="16" name="直接箭头连接符 15">
            <a:extLst>
              <a:ext uri="{FF2B5EF4-FFF2-40B4-BE49-F238E27FC236}">
                <a16:creationId xmlns:a16="http://schemas.microsoft.com/office/drawing/2014/main" id="{92C00F31-D66C-445C-BCB5-7C723C2A216D}"/>
              </a:ext>
            </a:extLst>
          </p:cNvPr>
          <p:cNvCxnSpPr>
            <a:cxnSpLocks/>
          </p:cNvCxnSpPr>
          <p:nvPr/>
        </p:nvCxnSpPr>
        <p:spPr>
          <a:xfrm>
            <a:off x="4225114" y="3285360"/>
            <a:ext cx="34806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ED8E6636-54EA-4586-861A-928E62CB28E9}"/>
              </a:ext>
            </a:extLst>
          </p:cNvPr>
          <p:cNvSpPr txBox="1"/>
          <p:nvPr/>
        </p:nvSpPr>
        <p:spPr>
          <a:xfrm>
            <a:off x="3990363" y="2747787"/>
            <a:ext cx="3950120" cy="461665"/>
          </a:xfrm>
          <a:prstGeom prst="rect">
            <a:avLst/>
          </a:prstGeom>
          <a:noFill/>
        </p:spPr>
        <p:txBody>
          <a:bodyPr wrap="none" rtlCol="0">
            <a:spAutoFit/>
          </a:bodyPr>
          <a:lstStyle/>
          <a:p>
            <a:r>
              <a:rPr lang="en-US" altLang="zh-CN" sz="2400" b="1" dirty="0"/>
              <a:t>CREATEROOM/JOINROOM</a:t>
            </a:r>
            <a:endParaRPr lang="zh-CN" altLang="en-US" sz="2400" b="1" dirty="0"/>
          </a:p>
        </p:txBody>
      </p:sp>
      <p:cxnSp>
        <p:nvCxnSpPr>
          <p:cNvPr id="18" name="直接箭头连接符 17">
            <a:extLst>
              <a:ext uri="{FF2B5EF4-FFF2-40B4-BE49-F238E27FC236}">
                <a16:creationId xmlns:a16="http://schemas.microsoft.com/office/drawing/2014/main" id="{49427D87-05A5-480B-882D-23D788515C03}"/>
              </a:ext>
            </a:extLst>
          </p:cNvPr>
          <p:cNvCxnSpPr>
            <a:cxnSpLocks/>
          </p:cNvCxnSpPr>
          <p:nvPr/>
        </p:nvCxnSpPr>
        <p:spPr>
          <a:xfrm>
            <a:off x="4225114" y="3407351"/>
            <a:ext cx="3480620" cy="0"/>
          </a:xfrm>
          <a:prstGeom prst="straightConnector1">
            <a:avLst/>
          </a:prstGeom>
          <a:ln w="38100">
            <a:headEnd type="triangle"/>
            <a:tailEnd type="non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7E7A06BB-72EF-492F-8AA0-62E2A69B4805}"/>
              </a:ext>
            </a:extLst>
          </p:cNvPr>
          <p:cNvSpPr txBox="1"/>
          <p:nvPr/>
        </p:nvSpPr>
        <p:spPr>
          <a:xfrm>
            <a:off x="4368672" y="3448758"/>
            <a:ext cx="3193503" cy="461665"/>
          </a:xfrm>
          <a:prstGeom prst="rect">
            <a:avLst/>
          </a:prstGeom>
          <a:noFill/>
        </p:spPr>
        <p:txBody>
          <a:bodyPr wrap="none" rtlCol="0">
            <a:spAutoFit/>
          </a:bodyPr>
          <a:lstStyle/>
          <a:p>
            <a:r>
              <a:rPr lang="en-US" altLang="zh-CN" sz="2400" b="1" dirty="0"/>
              <a:t>ROOMLIST &amp; PLAYER</a:t>
            </a:r>
            <a:endParaRPr lang="zh-CN" altLang="en-US" sz="2400" b="1" dirty="0"/>
          </a:p>
        </p:txBody>
      </p:sp>
      <p:cxnSp>
        <p:nvCxnSpPr>
          <p:cNvPr id="20" name="直接箭头连接符 19">
            <a:extLst>
              <a:ext uri="{FF2B5EF4-FFF2-40B4-BE49-F238E27FC236}">
                <a16:creationId xmlns:a16="http://schemas.microsoft.com/office/drawing/2014/main" id="{1805563C-5E7C-4C93-9160-958527CA51E7}"/>
              </a:ext>
            </a:extLst>
          </p:cNvPr>
          <p:cNvCxnSpPr>
            <a:cxnSpLocks/>
          </p:cNvCxnSpPr>
          <p:nvPr/>
        </p:nvCxnSpPr>
        <p:spPr>
          <a:xfrm flipH="1" flipV="1">
            <a:off x="2687294" y="3655307"/>
            <a:ext cx="9932" cy="475069"/>
          </a:xfrm>
          <a:prstGeom prst="straightConnector1">
            <a:avLst/>
          </a:prstGeom>
          <a:ln w="57150">
            <a:solidFill>
              <a:schemeClr val="dk1"/>
            </a:solidFill>
            <a:miter lim="800000"/>
            <a:headEnd type="triangle"/>
            <a:tailEnd type="non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5032FA73-0B83-416D-BF6C-7125C62C5A2F}"/>
              </a:ext>
            </a:extLst>
          </p:cNvPr>
          <p:cNvSpPr txBox="1"/>
          <p:nvPr/>
        </p:nvSpPr>
        <p:spPr>
          <a:xfrm>
            <a:off x="1214592" y="3641698"/>
            <a:ext cx="1250663" cy="461665"/>
          </a:xfrm>
          <a:prstGeom prst="rect">
            <a:avLst/>
          </a:prstGeom>
          <a:noFill/>
        </p:spPr>
        <p:txBody>
          <a:bodyPr wrap="none" rtlCol="0">
            <a:spAutoFit/>
          </a:bodyPr>
          <a:lstStyle/>
          <a:p>
            <a:r>
              <a:rPr lang="en-US" altLang="zh-CN" sz="2400" b="1" dirty="0"/>
              <a:t>PLAYER</a:t>
            </a:r>
            <a:endParaRPr lang="zh-CN" altLang="en-US" sz="2400" b="1" dirty="0"/>
          </a:p>
        </p:txBody>
      </p:sp>
      <p:sp>
        <p:nvSpPr>
          <p:cNvPr id="22" name="矩形: 圆角 21">
            <a:extLst>
              <a:ext uri="{FF2B5EF4-FFF2-40B4-BE49-F238E27FC236}">
                <a16:creationId xmlns:a16="http://schemas.microsoft.com/office/drawing/2014/main" id="{EB6DE3CF-DB32-4862-BE0E-333C0DF748C8}"/>
              </a:ext>
            </a:extLst>
          </p:cNvPr>
          <p:cNvSpPr/>
          <p:nvPr/>
        </p:nvSpPr>
        <p:spPr>
          <a:xfrm>
            <a:off x="1531122" y="4220709"/>
            <a:ext cx="2329079" cy="43852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房间内界面</a:t>
            </a:r>
          </a:p>
        </p:txBody>
      </p:sp>
      <p:sp>
        <p:nvSpPr>
          <p:cNvPr id="23" name="文本框 22">
            <a:extLst>
              <a:ext uri="{FF2B5EF4-FFF2-40B4-BE49-F238E27FC236}">
                <a16:creationId xmlns:a16="http://schemas.microsoft.com/office/drawing/2014/main" id="{CC50983E-0500-4B54-9E25-7EAC88159ADC}"/>
              </a:ext>
            </a:extLst>
          </p:cNvPr>
          <p:cNvSpPr txBox="1"/>
          <p:nvPr/>
        </p:nvSpPr>
        <p:spPr>
          <a:xfrm>
            <a:off x="2123869" y="1214494"/>
            <a:ext cx="1107996" cy="461665"/>
          </a:xfrm>
          <a:prstGeom prst="rect">
            <a:avLst/>
          </a:prstGeom>
          <a:noFill/>
        </p:spPr>
        <p:txBody>
          <a:bodyPr wrap="none" rtlCol="0">
            <a:spAutoFit/>
          </a:bodyPr>
          <a:lstStyle/>
          <a:p>
            <a:r>
              <a:rPr lang="zh-CN" altLang="en-US" sz="2400" dirty="0"/>
              <a:t>客户端</a:t>
            </a:r>
          </a:p>
        </p:txBody>
      </p:sp>
      <p:sp>
        <p:nvSpPr>
          <p:cNvPr id="24" name="文本框 23">
            <a:extLst>
              <a:ext uri="{FF2B5EF4-FFF2-40B4-BE49-F238E27FC236}">
                <a16:creationId xmlns:a16="http://schemas.microsoft.com/office/drawing/2014/main" id="{0E2E5787-D36E-4C8E-87A2-CC7189A4EDC7}"/>
              </a:ext>
            </a:extLst>
          </p:cNvPr>
          <p:cNvSpPr txBox="1"/>
          <p:nvPr/>
        </p:nvSpPr>
        <p:spPr>
          <a:xfrm>
            <a:off x="8960137" y="1214494"/>
            <a:ext cx="1144865" cy="461665"/>
          </a:xfrm>
          <a:prstGeom prst="rect">
            <a:avLst/>
          </a:prstGeom>
          <a:noFill/>
        </p:spPr>
        <p:txBody>
          <a:bodyPr wrap="none" rtlCol="0">
            <a:spAutoFit/>
          </a:bodyPr>
          <a:lstStyle/>
          <a:p>
            <a:r>
              <a:rPr lang="zh-CN" altLang="en-US" sz="2400" dirty="0"/>
              <a:t>服务端</a:t>
            </a:r>
          </a:p>
        </p:txBody>
      </p:sp>
      <p:cxnSp>
        <p:nvCxnSpPr>
          <p:cNvPr id="25" name="直接箭头连接符 24">
            <a:extLst>
              <a:ext uri="{FF2B5EF4-FFF2-40B4-BE49-F238E27FC236}">
                <a16:creationId xmlns:a16="http://schemas.microsoft.com/office/drawing/2014/main" id="{22091B7F-5A96-4523-9C0E-8D424C460DD5}"/>
              </a:ext>
            </a:extLst>
          </p:cNvPr>
          <p:cNvCxnSpPr>
            <a:cxnSpLocks/>
          </p:cNvCxnSpPr>
          <p:nvPr/>
        </p:nvCxnSpPr>
        <p:spPr>
          <a:xfrm>
            <a:off x="4204296" y="4351079"/>
            <a:ext cx="34806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0DFFE180-FBB0-4281-94EA-B9A3B0C6419F}"/>
              </a:ext>
            </a:extLst>
          </p:cNvPr>
          <p:cNvSpPr txBox="1"/>
          <p:nvPr/>
        </p:nvSpPr>
        <p:spPr>
          <a:xfrm>
            <a:off x="5583724" y="3935497"/>
            <a:ext cx="918841" cy="461665"/>
          </a:xfrm>
          <a:prstGeom prst="rect">
            <a:avLst/>
          </a:prstGeom>
          <a:noFill/>
        </p:spPr>
        <p:txBody>
          <a:bodyPr wrap="none" rtlCol="0">
            <a:spAutoFit/>
          </a:bodyPr>
          <a:lstStyle/>
          <a:p>
            <a:r>
              <a:rPr lang="en-US" altLang="zh-CN" sz="2400" b="1" dirty="0"/>
              <a:t>ROLE</a:t>
            </a:r>
            <a:endParaRPr lang="zh-CN" altLang="en-US" sz="2400" b="1" dirty="0"/>
          </a:p>
        </p:txBody>
      </p:sp>
      <p:cxnSp>
        <p:nvCxnSpPr>
          <p:cNvPr id="27" name="直接箭头连接符 26">
            <a:extLst>
              <a:ext uri="{FF2B5EF4-FFF2-40B4-BE49-F238E27FC236}">
                <a16:creationId xmlns:a16="http://schemas.microsoft.com/office/drawing/2014/main" id="{B29436C6-8763-48A7-8D9A-66864A551390}"/>
              </a:ext>
            </a:extLst>
          </p:cNvPr>
          <p:cNvCxnSpPr>
            <a:cxnSpLocks/>
          </p:cNvCxnSpPr>
          <p:nvPr/>
        </p:nvCxnSpPr>
        <p:spPr>
          <a:xfrm>
            <a:off x="4204296" y="4473070"/>
            <a:ext cx="3480620" cy="0"/>
          </a:xfrm>
          <a:prstGeom prst="straightConnector1">
            <a:avLst/>
          </a:prstGeom>
          <a:ln w="38100">
            <a:headEnd type="triangle"/>
            <a:tailEnd type="non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A204086A-FF32-4332-8EFD-37329FFA7B97}"/>
              </a:ext>
            </a:extLst>
          </p:cNvPr>
          <p:cNvSpPr txBox="1"/>
          <p:nvPr/>
        </p:nvSpPr>
        <p:spPr>
          <a:xfrm>
            <a:off x="4589818" y="4509566"/>
            <a:ext cx="3012363" cy="461665"/>
          </a:xfrm>
          <a:prstGeom prst="rect">
            <a:avLst/>
          </a:prstGeom>
          <a:noFill/>
        </p:spPr>
        <p:txBody>
          <a:bodyPr wrap="none" rtlCol="0">
            <a:spAutoFit/>
          </a:bodyPr>
          <a:lstStyle/>
          <a:p>
            <a:r>
              <a:rPr lang="en-US" altLang="zh-CN" sz="2400" b="1" dirty="0"/>
              <a:t>CONNECTED/START</a:t>
            </a:r>
            <a:endParaRPr lang="zh-CN" altLang="en-US" sz="2400" b="1" dirty="0"/>
          </a:p>
        </p:txBody>
      </p:sp>
      <p:cxnSp>
        <p:nvCxnSpPr>
          <p:cNvPr id="35" name="直接箭头连接符 34">
            <a:extLst>
              <a:ext uri="{FF2B5EF4-FFF2-40B4-BE49-F238E27FC236}">
                <a16:creationId xmlns:a16="http://schemas.microsoft.com/office/drawing/2014/main" id="{1E77F930-1E57-40CD-8045-7C0077D1C8F7}"/>
              </a:ext>
            </a:extLst>
          </p:cNvPr>
          <p:cNvCxnSpPr>
            <a:cxnSpLocks/>
          </p:cNvCxnSpPr>
          <p:nvPr/>
        </p:nvCxnSpPr>
        <p:spPr>
          <a:xfrm flipH="1" flipV="1">
            <a:off x="2678885" y="4790192"/>
            <a:ext cx="9932" cy="475069"/>
          </a:xfrm>
          <a:prstGeom prst="straightConnector1">
            <a:avLst/>
          </a:prstGeom>
          <a:ln w="57150">
            <a:solidFill>
              <a:schemeClr val="dk1"/>
            </a:solidFill>
            <a:miter lim="800000"/>
            <a:headEnd type="triangle"/>
            <a:tailEnd type="none"/>
          </a:ln>
        </p:spPr>
        <p:style>
          <a:lnRef idx="1">
            <a:schemeClr val="dk1"/>
          </a:lnRef>
          <a:fillRef idx="0">
            <a:schemeClr val="dk1"/>
          </a:fillRef>
          <a:effectRef idx="0">
            <a:schemeClr val="dk1"/>
          </a:effectRef>
          <a:fontRef idx="minor">
            <a:schemeClr val="tx1"/>
          </a:fontRef>
        </p:style>
      </p:cxnSp>
      <p:sp>
        <p:nvSpPr>
          <p:cNvPr id="36" name="文本框 35">
            <a:extLst>
              <a:ext uri="{FF2B5EF4-FFF2-40B4-BE49-F238E27FC236}">
                <a16:creationId xmlns:a16="http://schemas.microsoft.com/office/drawing/2014/main" id="{10189D4E-8528-48C3-AE84-DEBB25E554D1}"/>
              </a:ext>
            </a:extLst>
          </p:cNvPr>
          <p:cNvSpPr txBox="1"/>
          <p:nvPr/>
        </p:nvSpPr>
        <p:spPr>
          <a:xfrm>
            <a:off x="1338161" y="4776583"/>
            <a:ext cx="1091966" cy="461665"/>
          </a:xfrm>
          <a:prstGeom prst="rect">
            <a:avLst/>
          </a:prstGeom>
          <a:noFill/>
        </p:spPr>
        <p:txBody>
          <a:bodyPr wrap="none" rtlCol="0">
            <a:spAutoFit/>
          </a:bodyPr>
          <a:lstStyle/>
          <a:p>
            <a:r>
              <a:rPr lang="en-US" altLang="zh-CN" sz="2400" b="1" dirty="0"/>
              <a:t>START</a:t>
            </a:r>
            <a:endParaRPr lang="zh-CN" altLang="en-US" sz="2400" b="1" dirty="0"/>
          </a:p>
        </p:txBody>
      </p:sp>
      <p:sp>
        <p:nvSpPr>
          <p:cNvPr id="37" name="矩形: 圆角 36">
            <a:extLst>
              <a:ext uri="{FF2B5EF4-FFF2-40B4-BE49-F238E27FC236}">
                <a16:creationId xmlns:a16="http://schemas.microsoft.com/office/drawing/2014/main" id="{9D1F9E17-D6F8-4386-A219-C8446D25095B}"/>
              </a:ext>
            </a:extLst>
          </p:cNvPr>
          <p:cNvSpPr/>
          <p:nvPr/>
        </p:nvSpPr>
        <p:spPr>
          <a:xfrm>
            <a:off x="1522713" y="5355594"/>
            <a:ext cx="2329079" cy="43852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游戏界面</a:t>
            </a:r>
          </a:p>
        </p:txBody>
      </p:sp>
      <p:cxnSp>
        <p:nvCxnSpPr>
          <p:cNvPr id="38" name="直接箭头连接符 37">
            <a:extLst>
              <a:ext uri="{FF2B5EF4-FFF2-40B4-BE49-F238E27FC236}">
                <a16:creationId xmlns:a16="http://schemas.microsoft.com/office/drawing/2014/main" id="{159FBFB0-3370-4EA0-888C-EEDC9BDFF58B}"/>
              </a:ext>
            </a:extLst>
          </p:cNvPr>
          <p:cNvCxnSpPr>
            <a:cxnSpLocks/>
          </p:cNvCxnSpPr>
          <p:nvPr/>
        </p:nvCxnSpPr>
        <p:spPr>
          <a:xfrm>
            <a:off x="4204296" y="5523799"/>
            <a:ext cx="34806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9BFC61E9-7C0C-4E4D-BBC1-94AA5CFE6254}"/>
              </a:ext>
            </a:extLst>
          </p:cNvPr>
          <p:cNvCxnSpPr>
            <a:cxnSpLocks/>
          </p:cNvCxnSpPr>
          <p:nvPr/>
        </p:nvCxnSpPr>
        <p:spPr>
          <a:xfrm>
            <a:off x="4204296" y="5645790"/>
            <a:ext cx="3480620" cy="0"/>
          </a:xfrm>
          <a:prstGeom prst="straightConnector1">
            <a:avLst/>
          </a:prstGeom>
          <a:ln w="38100">
            <a:headEnd type="triangle"/>
            <a:tailEnd type="none"/>
          </a:ln>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33F30FF4-0EF5-4A66-A971-FBA162F77BAF}"/>
              </a:ext>
            </a:extLst>
          </p:cNvPr>
          <p:cNvSpPr txBox="1"/>
          <p:nvPr/>
        </p:nvSpPr>
        <p:spPr>
          <a:xfrm>
            <a:off x="5583724" y="5462880"/>
            <a:ext cx="931665" cy="584775"/>
          </a:xfrm>
          <a:prstGeom prst="rect">
            <a:avLst/>
          </a:prstGeom>
          <a:noFill/>
        </p:spPr>
        <p:txBody>
          <a:bodyPr wrap="none" rtlCol="0">
            <a:spAutoFit/>
          </a:bodyPr>
          <a:lstStyle/>
          <a:p>
            <a:r>
              <a:rPr lang="en-US" altLang="zh-CN" sz="3200" b="1" dirty="0"/>
              <a:t>.  .  .</a:t>
            </a:r>
            <a:endParaRPr lang="zh-CN" altLang="en-US" sz="3200" b="1" dirty="0"/>
          </a:p>
        </p:txBody>
      </p:sp>
      <p:sp>
        <p:nvSpPr>
          <p:cNvPr id="42" name="文本框 41">
            <a:extLst>
              <a:ext uri="{FF2B5EF4-FFF2-40B4-BE49-F238E27FC236}">
                <a16:creationId xmlns:a16="http://schemas.microsoft.com/office/drawing/2014/main" id="{1BF30288-2B7F-46DD-8731-0DE8FE204009}"/>
              </a:ext>
            </a:extLst>
          </p:cNvPr>
          <p:cNvSpPr txBox="1"/>
          <p:nvPr/>
        </p:nvSpPr>
        <p:spPr>
          <a:xfrm>
            <a:off x="5577311" y="4903648"/>
            <a:ext cx="931665" cy="584775"/>
          </a:xfrm>
          <a:prstGeom prst="rect">
            <a:avLst/>
          </a:prstGeom>
          <a:noFill/>
        </p:spPr>
        <p:txBody>
          <a:bodyPr wrap="none" rtlCol="0">
            <a:spAutoFit/>
          </a:bodyPr>
          <a:lstStyle/>
          <a:p>
            <a:r>
              <a:rPr lang="en-US" altLang="zh-CN" sz="3200" b="1" dirty="0"/>
              <a:t>.  .  .</a:t>
            </a:r>
            <a:endParaRPr lang="zh-CN" altLang="en-US" sz="3200" b="1" dirty="0"/>
          </a:p>
        </p:txBody>
      </p:sp>
      <p:pic>
        <p:nvPicPr>
          <p:cNvPr id="44" name="图片 43">
            <a:extLst>
              <a:ext uri="{FF2B5EF4-FFF2-40B4-BE49-F238E27FC236}">
                <a16:creationId xmlns:a16="http://schemas.microsoft.com/office/drawing/2014/main" id="{B13BD46A-3C78-4FA3-957B-E64D2A6F70DA}"/>
              </a:ext>
            </a:extLst>
          </p:cNvPr>
          <p:cNvPicPr>
            <a:picLocks noChangeAspect="1"/>
          </p:cNvPicPr>
          <p:nvPr/>
        </p:nvPicPr>
        <p:blipFill>
          <a:blip r:embed="rId2"/>
          <a:stretch>
            <a:fillRect/>
          </a:stretch>
        </p:blipFill>
        <p:spPr>
          <a:xfrm>
            <a:off x="8016774" y="2729182"/>
            <a:ext cx="3179922" cy="2729508"/>
          </a:xfrm>
          <a:prstGeom prst="rect">
            <a:avLst/>
          </a:prstGeom>
        </p:spPr>
      </p:pic>
    </p:spTree>
    <p:extLst>
      <p:ext uri="{BB962C8B-B14F-4D97-AF65-F5344CB8AC3E}">
        <p14:creationId xmlns:p14="http://schemas.microsoft.com/office/powerpoint/2010/main" val="12677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2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par>
                                <p:cTn id="24" presetID="22" presetClass="entr" presetSubtype="1"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500"/>
                                        <p:tgtEl>
                                          <p:spTgt spid="13"/>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2"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right)">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up)">
                                      <p:cBhvr>
                                        <p:cTn id="50" dur="500"/>
                                        <p:tgtEl>
                                          <p:spTgt spid="20"/>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up)">
                                      <p:cBhvr>
                                        <p:cTn id="53" dur="500"/>
                                        <p:tgtEl>
                                          <p:spTgt spid="21"/>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up)">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00"/>
                                        <p:tgtEl>
                                          <p:spTgt spid="26"/>
                                        </p:tgtEl>
                                      </p:cBhvr>
                                    </p:animEffect>
                                  </p:childTnLst>
                                </p:cTn>
                              </p:par>
                              <p:par>
                                <p:cTn id="62" presetID="22" presetClass="entr" presetSubtype="8"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right)">
                                      <p:cBhvr>
                                        <p:cTn id="69" dur="500"/>
                                        <p:tgtEl>
                                          <p:spTgt spid="28"/>
                                        </p:tgtEl>
                                      </p:cBhvr>
                                    </p:animEffect>
                                  </p:childTnLst>
                                </p:cTn>
                              </p:par>
                              <p:par>
                                <p:cTn id="70" presetID="22" presetClass="entr" presetSubtype="2"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right)">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up)">
                                      <p:cBhvr>
                                        <p:cTn id="77" dur="500"/>
                                        <p:tgtEl>
                                          <p:spTgt spid="35"/>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wipe(up)">
                                      <p:cBhvr>
                                        <p:cTn id="80" dur="500"/>
                                        <p:tgtEl>
                                          <p:spTgt spid="36"/>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up)">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par>
                                <p:cTn id="89" presetID="22" presetClass="entr" presetSubtype="8" fill="hold"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wipe(left)">
                                      <p:cBhvr>
                                        <p:cTn id="91" dur="500"/>
                                        <p:tgtEl>
                                          <p:spTgt spid="3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grpId="0" nodeType="click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wipe(right)">
                                      <p:cBhvr>
                                        <p:cTn id="96" dur="500"/>
                                        <p:tgtEl>
                                          <p:spTgt spid="41"/>
                                        </p:tgtEl>
                                      </p:cBhvr>
                                    </p:animEffect>
                                  </p:childTnLst>
                                </p:cTn>
                              </p:par>
                              <p:par>
                                <p:cTn id="97" presetID="22" presetClass="entr" presetSubtype="2"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wipe(right)">
                                      <p:cBhvr>
                                        <p:cTn id="9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animBg="1"/>
      <p:bldP spid="14" grpId="0"/>
      <p:bldP spid="17" grpId="0"/>
      <p:bldP spid="19" grpId="0"/>
      <p:bldP spid="21" grpId="0"/>
      <p:bldP spid="22" grpId="0" animBg="1"/>
      <p:bldP spid="26" grpId="0"/>
      <p:bldP spid="28" grpId="0"/>
      <p:bldP spid="36" grpId="0"/>
      <p:bldP spid="37" grpId="0" animBg="1"/>
      <p:bldP spid="41"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m Nibh Dapibus">
            <a:extLst>
              <a:ext uri="{FF2B5EF4-FFF2-40B4-BE49-F238E27FC236}">
                <a16:creationId xmlns:a16="http://schemas.microsoft.com/office/drawing/2014/main" id="{1898045C-47B5-441E-8061-216BB0B389D2}"/>
              </a:ext>
            </a:extLst>
          </p:cNvPr>
          <p:cNvSpPr txBox="1"/>
          <p:nvPr/>
        </p:nvSpPr>
        <p:spPr>
          <a:xfrm>
            <a:off x="292231" y="348791"/>
            <a:ext cx="4760536"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推荐资源（游戏制作）</a:t>
            </a:r>
            <a:endParaRPr sz="3500" dirty="0"/>
          </a:p>
        </p:txBody>
      </p:sp>
      <p:pic>
        <p:nvPicPr>
          <p:cNvPr id="4" name="图片 3">
            <a:extLst>
              <a:ext uri="{FF2B5EF4-FFF2-40B4-BE49-F238E27FC236}">
                <a16:creationId xmlns:a16="http://schemas.microsoft.com/office/drawing/2014/main" id="{7B314444-611F-407F-8BE0-1A61B05F50AF}"/>
              </a:ext>
            </a:extLst>
          </p:cNvPr>
          <p:cNvPicPr>
            <a:picLocks noChangeAspect="1"/>
          </p:cNvPicPr>
          <p:nvPr/>
        </p:nvPicPr>
        <p:blipFill>
          <a:blip r:embed="rId2"/>
          <a:stretch>
            <a:fillRect/>
          </a:stretch>
        </p:blipFill>
        <p:spPr>
          <a:xfrm>
            <a:off x="452118" y="1854335"/>
            <a:ext cx="2696067" cy="1512793"/>
          </a:xfrm>
          <a:prstGeom prst="rect">
            <a:avLst/>
          </a:prstGeom>
        </p:spPr>
      </p:pic>
      <p:pic>
        <p:nvPicPr>
          <p:cNvPr id="8" name="图片 7">
            <a:extLst>
              <a:ext uri="{FF2B5EF4-FFF2-40B4-BE49-F238E27FC236}">
                <a16:creationId xmlns:a16="http://schemas.microsoft.com/office/drawing/2014/main" id="{35A343D0-0C01-40E3-8684-24EE64FAE480}"/>
              </a:ext>
            </a:extLst>
          </p:cNvPr>
          <p:cNvPicPr>
            <a:picLocks noChangeAspect="1"/>
          </p:cNvPicPr>
          <p:nvPr/>
        </p:nvPicPr>
        <p:blipFill rotWithShape="1">
          <a:blip r:embed="rId3"/>
          <a:srcRect l="14443" t="14320" r="16435" b="8574"/>
          <a:stretch/>
        </p:blipFill>
        <p:spPr>
          <a:xfrm>
            <a:off x="452118" y="4058055"/>
            <a:ext cx="2696067" cy="2224725"/>
          </a:xfrm>
          <a:prstGeom prst="rect">
            <a:avLst/>
          </a:prstGeom>
        </p:spPr>
      </p:pic>
      <p:pic>
        <p:nvPicPr>
          <p:cNvPr id="9" name="图片 8">
            <a:extLst>
              <a:ext uri="{FF2B5EF4-FFF2-40B4-BE49-F238E27FC236}">
                <a16:creationId xmlns:a16="http://schemas.microsoft.com/office/drawing/2014/main" id="{05B19E61-DB5D-4559-A127-593C851D6AAD}"/>
              </a:ext>
            </a:extLst>
          </p:cNvPr>
          <p:cNvPicPr>
            <a:picLocks noChangeAspect="1"/>
          </p:cNvPicPr>
          <p:nvPr/>
        </p:nvPicPr>
        <p:blipFill>
          <a:blip r:embed="rId4"/>
          <a:stretch>
            <a:fillRect/>
          </a:stretch>
        </p:blipFill>
        <p:spPr>
          <a:xfrm>
            <a:off x="3819837" y="4221736"/>
            <a:ext cx="2029224" cy="1897361"/>
          </a:xfrm>
          <a:prstGeom prst="rect">
            <a:avLst/>
          </a:prstGeom>
        </p:spPr>
      </p:pic>
      <p:pic>
        <p:nvPicPr>
          <p:cNvPr id="10" name="图片 9">
            <a:extLst>
              <a:ext uri="{FF2B5EF4-FFF2-40B4-BE49-F238E27FC236}">
                <a16:creationId xmlns:a16="http://schemas.microsoft.com/office/drawing/2014/main" id="{32C37D89-B47A-4C49-922F-8E51D5D2E7CD}"/>
              </a:ext>
            </a:extLst>
          </p:cNvPr>
          <p:cNvPicPr>
            <a:picLocks noChangeAspect="1"/>
          </p:cNvPicPr>
          <p:nvPr/>
        </p:nvPicPr>
        <p:blipFill>
          <a:blip r:embed="rId5"/>
          <a:stretch>
            <a:fillRect/>
          </a:stretch>
        </p:blipFill>
        <p:spPr>
          <a:xfrm>
            <a:off x="6782311" y="1330777"/>
            <a:ext cx="2406342" cy="3015792"/>
          </a:xfrm>
          <a:prstGeom prst="rect">
            <a:avLst/>
          </a:prstGeom>
        </p:spPr>
      </p:pic>
      <p:pic>
        <p:nvPicPr>
          <p:cNvPr id="11" name="图片 10">
            <a:extLst>
              <a:ext uri="{FF2B5EF4-FFF2-40B4-BE49-F238E27FC236}">
                <a16:creationId xmlns:a16="http://schemas.microsoft.com/office/drawing/2014/main" id="{2071A576-A87E-45FC-86C9-ED90B9EB28DF}"/>
              </a:ext>
            </a:extLst>
          </p:cNvPr>
          <p:cNvPicPr>
            <a:picLocks noChangeAspect="1"/>
          </p:cNvPicPr>
          <p:nvPr/>
        </p:nvPicPr>
        <p:blipFill>
          <a:blip r:embed="rId6"/>
          <a:stretch>
            <a:fillRect/>
          </a:stretch>
        </p:blipFill>
        <p:spPr>
          <a:xfrm>
            <a:off x="9328994" y="1170009"/>
            <a:ext cx="2547393" cy="3328457"/>
          </a:xfrm>
          <a:prstGeom prst="rect">
            <a:avLst/>
          </a:prstGeom>
        </p:spPr>
      </p:pic>
      <p:sp>
        <p:nvSpPr>
          <p:cNvPr id="12" name="文本框 11">
            <a:extLst>
              <a:ext uri="{FF2B5EF4-FFF2-40B4-BE49-F238E27FC236}">
                <a16:creationId xmlns:a16="http://schemas.microsoft.com/office/drawing/2014/main" id="{4C581B72-FFF2-4BFB-9E33-14656394EBBD}"/>
              </a:ext>
            </a:extLst>
          </p:cNvPr>
          <p:cNvSpPr txBox="1"/>
          <p:nvPr/>
        </p:nvSpPr>
        <p:spPr>
          <a:xfrm>
            <a:off x="6304028" y="4728639"/>
            <a:ext cx="5126724" cy="369332"/>
          </a:xfrm>
          <a:prstGeom prst="rect">
            <a:avLst/>
          </a:prstGeom>
          <a:noFill/>
        </p:spPr>
        <p:txBody>
          <a:bodyPr wrap="none" rtlCol="0">
            <a:spAutoFit/>
          </a:bodyPr>
          <a:lstStyle/>
          <a:p>
            <a:r>
              <a:rPr lang="zh-CN" altLang="en-US" dirty="0">
                <a:hlinkClick r:id="rId7"/>
              </a:rPr>
              <a:t>擅码网：</a:t>
            </a:r>
            <a:r>
              <a:rPr lang="en-US" altLang="zh-CN" dirty="0">
                <a:hlinkClick r:id="rId7"/>
              </a:rPr>
              <a:t>http://www.mkcode.net/html/luxian.html</a:t>
            </a:r>
            <a:endParaRPr lang="zh-CN" altLang="en-US" dirty="0"/>
          </a:p>
        </p:txBody>
      </p:sp>
      <p:sp>
        <p:nvSpPr>
          <p:cNvPr id="13" name="文本框 12">
            <a:extLst>
              <a:ext uri="{FF2B5EF4-FFF2-40B4-BE49-F238E27FC236}">
                <a16:creationId xmlns:a16="http://schemas.microsoft.com/office/drawing/2014/main" id="{D8DDE4A8-37B2-4360-B2A9-2B027261750C}"/>
              </a:ext>
            </a:extLst>
          </p:cNvPr>
          <p:cNvSpPr txBox="1"/>
          <p:nvPr/>
        </p:nvSpPr>
        <p:spPr>
          <a:xfrm>
            <a:off x="6304028" y="5328144"/>
            <a:ext cx="5572359" cy="369332"/>
          </a:xfrm>
          <a:prstGeom prst="rect">
            <a:avLst/>
          </a:prstGeom>
          <a:noFill/>
        </p:spPr>
        <p:txBody>
          <a:bodyPr wrap="none" rtlCol="0">
            <a:spAutoFit/>
          </a:bodyPr>
          <a:lstStyle/>
          <a:p>
            <a:r>
              <a:rPr lang="en-US" altLang="zh-CN" dirty="0">
                <a:hlinkClick r:id="rId8"/>
              </a:rPr>
              <a:t>Unity</a:t>
            </a:r>
            <a:r>
              <a:rPr lang="zh-CN" altLang="en-US" dirty="0">
                <a:hlinkClick r:id="rId8"/>
              </a:rPr>
              <a:t>文档：</a:t>
            </a:r>
            <a:r>
              <a:rPr lang="en-US" altLang="zh-CN" dirty="0">
                <a:hlinkClick r:id="rId8"/>
              </a:rPr>
              <a:t>https://docs.unity3d.com/ScriptReference/</a:t>
            </a:r>
            <a:endParaRPr lang="zh-CN" altLang="en-US" dirty="0"/>
          </a:p>
        </p:txBody>
      </p:sp>
      <p:sp>
        <p:nvSpPr>
          <p:cNvPr id="14" name="文本框 13">
            <a:extLst>
              <a:ext uri="{FF2B5EF4-FFF2-40B4-BE49-F238E27FC236}">
                <a16:creationId xmlns:a16="http://schemas.microsoft.com/office/drawing/2014/main" id="{DEF1B64E-E643-4B2A-9425-F4E80B5A57E0}"/>
              </a:ext>
            </a:extLst>
          </p:cNvPr>
          <p:cNvSpPr txBox="1"/>
          <p:nvPr/>
        </p:nvSpPr>
        <p:spPr>
          <a:xfrm>
            <a:off x="6304028" y="5863724"/>
            <a:ext cx="5791970" cy="369332"/>
          </a:xfrm>
          <a:prstGeom prst="rect">
            <a:avLst/>
          </a:prstGeom>
          <a:noFill/>
        </p:spPr>
        <p:txBody>
          <a:bodyPr wrap="none" rtlCol="0">
            <a:spAutoFit/>
          </a:bodyPr>
          <a:lstStyle/>
          <a:p>
            <a:r>
              <a:rPr lang="en-US" altLang="zh-CN" dirty="0">
                <a:hlinkClick r:id="rId9"/>
              </a:rPr>
              <a:t>Unity</a:t>
            </a:r>
            <a:r>
              <a:rPr lang="zh-CN" altLang="en-US" dirty="0">
                <a:hlinkClick r:id="rId9"/>
              </a:rPr>
              <a:t>手册：</a:t>
            </a:r>
            <a:r>
              <a:rPr lang="en-US" altLang="zh-CN" dirty="0">
                <a:hlinkClick r:id="rId9"/>
              </a:rPr>
              <a:t>https://docs.unity3d.com/Manual/index.html</a:t>
            </a:r>
            <a:endParaRPr lang="zh-CN" altLang="en-US" dirty="0"/>
          </a:p>
        </p:txBody>
      </p:sp>
      <p:pic>
        <p:nvPicPr>
          <p:cNvPr id="15" name="图片 14">
            <a:extLst>
              <a:ext uri="{FF2B5EF4-FFF2-40B4-BE49-F238E27FC236}">
                <a16:creationId xmlns:a16="http://schemas.microsoft.com/office/drawing/2014/main" id="{456C4874-7393-4358-A6A8-27E0F4C2808E}"/>
              </a:ext>
            </a:extLst>
          </p:cNvPr>
          <p:cNvPicPr>
            <a:picLocks noChangeAspect="1"/>
          </p:cNvPicPr>
          <p:nvPr/>
        </p:nvPicPr>
        <p:blipFill rotWithShape="1">
          <a:blip r:embed="rId10"/>
          <a:srcRect l="19759" t="3523" r="20134" b="3523"/>
          <a:stretch/>
        </p:blipFill>
        <p:spPr>
          <a:xfrm>
            <a:off x="4157016" y="1494340"/>
            <a:ext cx="1354865" cy="2095234"/>
          </a:xfrm>
          <a:prstGeom prst="rect">
            <a:avLst/>
          </a:prstGeom>
        </p:spPr>
      </p:pic>
      <p:pic>
        <p:nvPicPr>
          <p:cNvPr id="16" name="图片 15">
            <a:extLst>
              <a:ext uri="{FF2B5EF4-FFF2-40B4-BE49-F238E27FC236}">
                <a16:creationId xmlns:a16="http://schemas.microsoft.com/office/drawing/2014/main" id="{16827DDC-8AF6-44E2-B2DF-4FC2136BECDB}"/>
              </a:ext>
            </a:extLst>
          </p:cNvPr>
          <p:cNvPicPr>
            <a:picLocks noChangeAspect="1"/>
          </p:cNvPicPr>
          <p:nvPr/>
        </p:nvPicPr>
        <p:blipFill rotWithShape="1">
          <a:blip r:embed="rId11"/>
          <a:srcRect l="24608" r="24543" b="86242"/>
          <a:stretch/>
        </p:blipFill>
        <p:spPr>
          <a:xfrm>
            <a:off x="6879891" y="438742"/>
            <a:ext cx="2211182" cy="661862"/>
          </a:xfrm>
          <a:prstGeom prst="rect">
            <a:avLst/>
          </a:prstGeom>
        </p:spPr>
      </p:pic>
    </p:spTree>
    <p:extLst>
      <p:ext uri="{BB962C8B-B14F-4D97-AF65-F5344CB8AC3E}">
        <p14:creationId xmlns:p14="http://schemas.microsoft.com/office/powerpoint/2010/main" val="84383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m Nibh Dapibus">
            <a:extLst>
              <a:ext uri="{FF2B5EF4-FFF2-40B4-BE49-F238E27FC236}">
                <a16:creationId xmlns:a16="http://schemas.microsoft.com/office/drawing/2014/main" id="{D86B69B5-32F4-4AF1-8754-30E715BB11A1}"/>
              </a:ext>
            </a:extLst>
          </p:cNvPr>
          <p:cNvSpPr txBox="1"/>
          <p:nvPr/>
        </p:nvSpPr>
        <p:spPr>
          <a:xfrm>
            <a:off x="292231" y="348791"/>
            <a:ext cx="4760536"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基本概念（游戏制作）</a:t>
            </a:r>
            <a:endParaRPr sz="3500" dirty="0"/>
          </a:p>
        </p:txBody>
      </p:sp>
      <p:sp>
        <p:nvSpPr>
          <p:cNvPr id="7" name="文本框 6">
            <a:extLst>
              <a:ext uri="{FF2B5EF4-FFF2-40B4-BE49-F238E27FC236}">
                <a16:creationId xmlns:a16="http://schemas.microsoft.com/office/drawing/2014/main" id="{8B4EF868-A219-4916-B1A3-E88E158D0212}"/>
              </a:ext>
            </a:extLst>
          </p:cNvPr>
          <p:cNvSpPr txBox="1"/>
          <p:nvPr/>
        </p:nvSpPr>
        <p:spPr>
          <a:xfrm>
            <a:off x="952106" y="3643606"/>
            <a:ext cx="2400016" cy="2308324"/>
          </a:xfrm>
          <a:prstGeom prst="rect">
            <a:avLst/>
          </a:prstGeom>
          <a:noFill/>
        </p:spPr>
        <p:txBody>
          <a:bodyPr wrap="none" rtlCol="0">
            <a:spAutoFit/>
          </a:bodyPr>
          <a:lstStyle/>
          <a:p>
            <a:r>
              <a:rPr lang="en-US" altLang="zh-CN" sz="2400" dirty="0"/>
              <a:t>Texture</a:t>
            </a:r>
            <a:r>
              <a:rPr lang="zh-CN" altLang="en-US" sz="2400" dirty="0"/>
              <a:t>（贴图）</a:t>
            </a:r>
            <a:endParaRPr lang="en-US" altLang="zh-CN" sz="2400" dirty="0"/>
          </a:p>
          <a:p>
            <a:endParaRPr lang="en-US" altLang="zh-CN" sz="2400" dirty="0"/>
          </a:p>
          <a:p>
            <a:r>
              <a:rPr lang="en-US" altLang="zh-CN" sz="2400" dirty="0"/>
              <a:t>Sprite</a:t>
            </a:r>
            <a:r>
              <a:rPr lang="zh-CN" altLang="en-US" sz="2400" dirty="0"/>
              <a:t>（精灵）</a:t>
            </a:r>
            <a:endParaRPr lang="en-US" altLang="zh-CN" sz="2400" dirty="0"/>
          </a:p>
          <a:p>
            <a:endParaRPr lang="en-US" altLang="zh-CN" sz="2400" dirty="0"/>
          </a:p>
          <a:p>
            <a:r>
              <a:rPr lang="en-US" altLang="zh-CN" sz="2400" dirty="0"/>
              <a:t>Atlas</a:t>
            </a:r>
            <a:r>
              <a:rPr lang="zh-CN" altLang="en-US" sz="2400" dirty="0"/>
              <a:t>（图集）</a:t>
            </a:r>
            <a:endParaRPr lang="en-US" altLang="zh-CN" sz="2400" dirty="0"/>
          </a:p>
          <a:p>
            <a:endParaRPr lang="zh-CN" altLang="en-US" sz="2400" dirty="0"/>
          </a:p>
        </p:txBody>
      </p:sp>
      <p:pic>
        <p:nvPicPr>
          <p:cNvPr id="10242" name="Picture 2">
            <a:extLst>
              <a:ext uri="{FF2B5EF4-FFF2-40B4-BE49-F238E27FC236}">
                <a16:creationId xmlns:a16="http://schemas.microsoft.com/office/drawing/2014/main" id="{C46805FE-6C2C-41C6-BEC2-59A7619FE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37" y="1367030"/>
            <a:ext cx="3633149" cy="1847364"/>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03A1AD53-72FC-4ACB-942F-EF6DE9C552A6}"/>
              </a:ext>
            </a:extLst>
          </p:cNvPr>
          <p:cNvPicPr>
            <a:picLocks noChangeAspect="1"/>
          </p:cNvPicPr>
          <p:nvPr/>
        </p:nvPicPr>
        <p:blipFill>
          <a:blip r:embed="rId3"/>
          <a:stretch>
            <a:fillRect/>
          </a:stretch>
        </p:blipFill>
        <p:spPr>
          <a:xfrm>
            <a:off x="4279425" y="3585026"/>
            <a:ext cx="3633149" cy="2366904"/>
          </a:xfrm>
          <a:prstGeom prst="rect">
            <a:avLst/>
          </a:prstGeom>
        </p:spPr>
      </p:pic>
      <p:pic>
        <p:nvPicPr>
          <p:cNvPr id="10244" name="Picture 4">
            <a:extLst>
              <a:ext uri="{FF2B5EF4-FFF2-40B4-BE49-F238E27FC236}">
                <a16:creationId xmlns:a16="http://schemas.microsoft.com/office/drawing/2014/main" id="{DBDF03FD-119C-402F-94D9-CE2D91A396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723" r="41466"/>
          <a:stretch/>
        </p:blipFill>
        <p:spPr bwMode="auto">
          <a:xfrm>
            <a:off x="7790444" y="1220654"/>
            <a:ext cx="4208138" cy="2269336"/>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8C306736-4FBE-4B05-AC84-08C1D15AFA74}"/>
              </a:ext>
            </a:extLst>
          </p:cNvPr>
          <p:cNvSpPr txBox="1"/>
          <p:nvPr/>
        </p:nvSpPr>
        <p:spPr>
          <a:xfrm>
            <a:off x="4647216" y="2014065"/>
            <a:ext cx="2763898" cy="1200329"/>
          </a:xfrm>
          <a:prstGeom prst="rect">
            <a:avLst/>
          </a:prstGeom>
          <a:noFill/>
        </p:spPr>
        <p:txBody>
          <a:bodyPr wrap="none" rtlCol="0">
            <a:spAutoFit/>
          </a:bodyPr>
          <a:lstStyle/>
          <a:p>
            <a:r>
              <a:rPr lang="en-US" altLang="zh-CN" sz="2400" dirty="0"/>
              <a:t>Camera</a:t>
            </a:r>
            <a:r>
              <a:rPr lang="zh-CN" altLang="en-US" sz="2400" dirty="0"/>
              <a:t>（摄像机）</a:t>
            </a:r>
            <a:endParaRPr lang="en-US" altLang="zh-CN" sz="2400" dirty="0"/>
          </a:p>
          <a:p>
            <a:endParaRPr lang="en-US" altLang="zh-CN" sz="2400" dirty="0"/>
          </a:p>
          <a:p>
            <a:r>
              <a:rPr lang="zh-CN" altLang="en-US" sz="2400" dirty="0"/>
              <a:t>第一</a:t>
            </a:r>
            <a:r>
              <a:rPr lang="en-US" altLang="zh-CN" sz="2400" dirty="0"/>
              <a:t>/</a:t>
            </a:r>
            <a:r>
              <a:rPr lang="zh-CN" altLang="en-US" sz="2400" dirty="0"/>
              <a:t>三人称视角？</a:t>
            </a:r>
          </a:p>
        </p:txBody>
      </p:sp>
      <p:sp>
        <p:nvSpPr>
          <p:cNvPr id="13" name="文本框 12">
            <a:extLst>
              <a:ext uri="{FF2B5EF4-FFF2-40B4-BE49-F238E27FC236}">
                <a16:creationId xmlns:a16="http://schemas.microsoft.com/office/drawing/2014/main" id="{F7840E43-BAD9-40D7-A054-F475CA75C701}"/>
              </a:ext>
            </a:extLst>
          </p:cNvPr>
          <p:cNvSpPr txBox="1"/>
          <p:nvPr/>
        </p:nvSpPr>
        <p:spPr>
          <a:xfrm>
            <a:off x="8194570" y="3971544"/>
            <a:ext cx="2861681" cy="1569660"/>
          </a:xfrm>
          <a:prstGeom prst="rect">
            <a:avLst/>
          </a:prstGeom>
          <a:noFill/>
        </p:spPr>
        <p:txBody>
          <a:bodyPr wrap="none" rtlCol="0">
            <a:spAutoFit/>
          </a:bodyPr>
          <a:lstStyle/>
          <a:p>
            <a:r>
              <a:rPr lang="en-US" altLang="zh-CN" sz="2400" dirty="0"/>
              <a:t>Colliders</a:t>
            </a:r>
            <a:r>
              <a:rPr lang="zh-CN" altLang="en-US" sz="2400" dirty="0"/>
              <a:t>（碰撞体）</a:t>
            </a:r>
            <a:endParaRPr lang="en-US" altLang="zh-CN" sz="2400" dirty="0"/>
          </a:p>
          <a:p>
            <a:endParaRPr lang="en-US" altLang="zh-CN" sz="2400" dirty="0"/>
          </a:p>
          <a:p>
            <a:r>
              <a:rPr lang="en-US" altLang="zh-CN" sz="2400" dirty="0" err="1"/>
              <a:t>Rigidbody</a:t>
            </a:r>
            <a:r>
              <a:rPr lang="zh-CN" altLang="en-US" sz="2400" dirty="0"/>
              <a:t>（刚体）</a:t>
            </a:r>
            <a:endParaRPr lang="en-US" altLang="zh-CN" sz="2400" dirty="0"/>
          </a:p>
          <a:p>
            <a:endParaRPr lang="zh-CN" altLang="en-US" sz="2400" dirty="0"/>
          </a:p>
        </p:txBody>
      </p:sp>
    </p:spTree>
    <p:extLst>
      <p:ext uri="{BB962C8B-B14F-4D97-AF65-F5344CB8AC3E}">
        <p14:creationId xmlns:p14="http://schemas.microsoft.com/office/powerpoint/2010/main" val="4269654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721E9DD-6017-488A-83BE-C97DE50C5C8E}"/>
              </a:ext>
            </a:extLst>
          </p:cNvPr>
          <p:cNvPicPr>
            <a:picLocks noChangeAspect="1"/>
          </p:cNvPicPr>
          <p:nvPr/>
        </p:nvPicPr>
        <p:blipFill>
          <a:blip r:embed="rId2"/>
          <a:stretch>
            <a:fillRect/>
          </a:stretch>
        </p:blipFill>
        <p:spPr>
          <a:xfrm>
            <a:off x="226331" y="234227"/>
            <a:ext cx="8534225" cy="6389545"/>
          </a:xfrm>
          <a:prstGeom prst="rect">
            <a:avLst/>
          </a:prstGeom>
        </p:spPr>
      </p:pic>
      <p:pic>
        <p:nvPicPr>
          <p:cNvPr id="3" name="图片 2">
            <a:extLst>
              <a:ext uri="{FF2B5EF4-FFF2-40B4-BE49-F238E27FC236}">
                <a16:creationId xmlns:a16="http://schemas.microsoft.com/office/drawing/2014/main" id="{A1DAC06A-FE28-41D4-AF42-268256C6F7C3}"/>
              </a:ext>
            </a:extLst>
          </p:cNvPr>
          <p:cNvPicPr>
            <a:picLocks noChangeAspect="1"/>
          </p:cNvPicPr>
          <p:nvPr/>
        </p:nvPicPr>
        <p:blipFill>
          <a:blip r:embed="rId3"/>
          <a:stretch>
            <a:fillRect/>
          </a:stretch>
        </p:blipFill>
        <p:spPr>
          <a:xfrm>
            <a:off x="8501294" y="3428999"/>
            <a:ext cx="3554393" cy="3353323"/>
          </a:xfrm>
          <a:prstGeom prst="rect">
            <a:avLst/>
          </a:prstGeom>
        </p:spPr>
      </p:pic>
    </p:spTree>
    <p:extLst>
      <p:ext uri="{BB962C8B-B14F-4D97-AF65-F5344CB8AC3E}">
        <p14:creationId xmlns:p14="http://schemas.microsoft.com/office/powerpoint/2010/main" val="3926511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9458F2-83B9-41C8-8FCF-8FD48F12C84C}"/>
              </a:ext>
            </a:extLst>
          </p:cNvPr>
          <p:cNvSpPr txBox="1"/>
          <p:nvPr/>
        </p:nvSpPr>
        <p:spPr>
          <a:xfrm>
            <a:off x="1133523" y="1628030"/>
            <a:ext cx="7986482" cy="1569660"/>
          </a:xfrm>
          <a:prstGeom prst="rect">
            <a:avLst/>
          </a:prstGeom>
          <a:noFill/>
        </p:spPr>
        <p:txBody>
          <a:bodyPr wrap="none" rtlCol="0">
            <a:spAutoFit/>
          </a:bodyPr>
          <a:lstStyle/>
          <a:p>
            <a:r>
              <a:rPr lang="zh-CN" altLang="en-US" sz="2400" dirty="0">
                <a:solidFill>
                  <a:srgbClr val="3484C9"/>
                </a:solidFill>
                <a:sym typeface="Helvetica Neue Thin"/>
              </a:rPr>
              <a:t>客户端</a:t>
            </a:r>
            <a:r>
              <a:rPr lang="zh-CN" altLang="en-US" sz="2400" dirty="0"/>
              <a:t>（</a:t>
            </a:r>
            <a:r>
              <a:rPr lang="en-US" altLang="zh-CN" sz="2400" dirty="0"/>
              <a:t>PC</a:t>
            </a:r>
            <a:r>
              <a:rPr lang="zh-CN" altLang="en-US" sz="2400" dirty="0"/>
              <a:t>、安卓）</a:t>
            </a:r>
            <a:endParaRPr lang="en-US" altLang="zh-CN" sz="2400" dirty="0"/>
          </a:p>
          <a:p>
            <a:endParaRPr lang="en-US" altLang="zh-CN" sz="2400" dirty="0"/>
          </a:p>
          <a:p>
            <a:r>
              <a:rPr lang="zh-CN" altLang="en-US" sz="2400" dirty="0"/>
              <a:t>链接：</a:t>
            </a:r>
            <a:r>
              <a:rPr lang="en-US" altLang="zh-CN" sz="2400" dirty="0"/>
              <a:t>https://pan.baidu.com/s/1hkrgoI-w1rAC_xjYesaqPA </a:t>
            </a:r>
          </a:p>
          <a:p>
            <a:r>
              <a:rPr lang="zh-CN" altLang="en-US" sz="2400" dirty="0"/>
              <a:t>提取码：</a:t>
            </a:r>
            <a:r>
              <a:rPr lang="en-US" altLang="zh-CN" sz="2400" dirty="0"/>
              <a:t>x0vy</a:t>
            </a:r>
            <a:endParaRPr lang="zh-CN" altLang="en-US" sz="2400" dirty="0"/>
          </a:p>
        </p:txBody>
      </p:sp>
      <p:sp>
        <p:nvSpPr>
          <p:cNvPr id="4" name="Sem Nibh Dapibus">
            <a:extLst>
              <a:ext uri="{FF2B5EF4-FFF2-40B4-BE49-F238E27FC236}">
                <a16:creationId xmlns:a16="http://schemas.microsoft.com/office/drawing/2014/main" id="{A9B2CB72-0C34-497A-89A5-0DE2EAE20AD4}"/>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项目链接</a:t>
            </a:r>
            <a:endParaRPr sz="3500" dirty="0"/>
          </a:p>
        </p:txBody>
      </p:sp>
      <p:sp>
        <p:nvSpPr>
          <p:cNvPr id="5" name="文本框 4">
            <a:extLst>
              <a:ext uri="{FF2B5EF4-FFF2-40B4-BE49-F238E27FC236}">
                <a16:creationId xmlns:a16="http://schemas.microsoft.com/office/drawing/2014/main" id="{93198E14-D317-4DFF-BFFE-E038ED8BF33D}"/>
              </a:ext>
            </a:extLst>
          </p:cNvPr>
          <p:cNvSpPr txBox="1"/>
          <p:nvPr/>
        </p:nvSpPr>
        <p:spPr>
          <a:xfrm>
            <a:off x="1133523" y="4029641"/>
            <a:ext cx="7284366" cy="1200329"/>
          </a:xfrm>
          <a:prstGeom prst="rect">
            <a:avLst/>
          </a:prstGeom>
          <a:noFill/>
        </p:spPr>
        <p:txBody>
          <a:bodyPr wrap="none" rtlCol="0">
            <a:spAutoFit/>
          </a:bodyPr>
          <a:lstStyle/>
          <a:p>
            <a:r>
              <a:rPr lang="zh-CN" altLang="en-US" sz="2400" dirty="0">
                <a:solidFill>
                  <a:srgbClr val="3484C9"/>
                </a:solidFill>
              </a:rPr>
              <a:t>服务端</a:t>
            </a:r>
            <a:r>
              <a:rPr lang="zh-CN" altLang="en-US" sz="2400" dirty="0"/>
              <a:t>（开源）</a:t>
            </a:r>
            <a:endParaRPr lang="en-US" altLang="zh-CN" sz="2400" dirty="0"/>
          </a:p>
          <a:p>
            <a:endParaRPr lang="en-US" altLang="zh-CN" sz="2400" dirty="0"/>
          </a:p>
          <a:p>
            <a:r>
              <a:rPr lang="zh-CN" altLang="en-US" sz="2400" dirty="0"/>
              <a:t>链接：</a:t>
            </a:r>
            <a:r>
              <a:rPr lang="en-US" altLang="zh-CN" sz="2400" dirty="0">
                <a:hlinkClick r:id="rId2"/>
              </a:rPr>
              <a:t>https://github.com/maxCodeVector/Monopoly</a:t>
            </a:r>
            <a:endParaRPr lang="zh-CN" altLang="en-US" sz="2400" dirty="0"/>
          </a:p>
        </p:txBody>
      </p:sp>
    </p:spTree>
    <p:extLst>
      <p:ext uri="{BB962C8B-B14F-4D97-AF65-F5344CB8AC3E}">
        <p14:creationId xmlns:p14="http://schemas.microsoft.com/office/powerpoint/2010/main" val="4102034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Ipsum Elit Condimentum Venenatis"/>
          <p:cNvSpPr/>
          <p:nvPr/>
        </p:nvSpPr>
        <p:spPr>
          <a:xfrm>
            <a:off x="2416969" y="784042"/>
            <a:ext cx="7355904" cy="4464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nSpc>
                <a:spcPct val="90000"/>
              </a:lnSpc>
              <a:defRPr sz="4000">
                <a:solidFill>
                  <a:srgbClr val="3484C9"/>
                </a:solidFill>
              </a:defRPr>
            </a:lvl1pPr>
          </a:lstStyle>
          <a:p>
            <a:r>
              <a:rPr lang="zh-CN" altLang="en-US" sz="2812" dirty="0"/>
              <a:t>人物属性</a:t>
            </a:r>
            <a:endParaRPr sz="2812" dirty="0"/>
          </a:p>
        </p:txBody>
      </p:sp>
      <p:sp>
        <p:nvSpPr>
          <p:cNvPr id="61" name="Maecenas faucibus mollis interdum. Curabitur blandit tempus porttitor. Nullam id dolor id nibh ultricies vehicula ut id elit. Donec ullamcorper nulla non metus auctor fringilla. Fusce dapibus, tellus ac cursus commodo, tortor mauris condimentum nibh, ut fermentum massa justo sit amet risus. Sed posuere consectetur est at lobortis. Donec id elit non mi porta gravida at dolor sit amrt eget metus. Vestibulum id ligula porta lorem ipsum felis euismod semper."/>
          <p:cNvSpPr/>
          <p:nvPr/>
        </p:nvSpPr>
        <p:spPr>
          <a:xfrm>
            <a:off x="2420640" y="4854132"/>
            <a:ext cx="7358065" cy="11577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endParaRPr sz="1406" dirty="0"/>
          </a:p>
        </p:txBody>
      </p:sp>
      <p:grpSp>
        <p:nvGrpSpPr>
          <p:cNvPr id="32" name="Group"/>
          <p:cNvGrpSpPr/>
          <p:nvPr/>
        </p:nvGrpSpPr>
        <p:grpSpPr>
          <a:xfrm>
            <a:off x="2265610" y="4763114"/>
            <a:ext cx="610194" cy="610195"/>
            <a:chOff x="0" y="0"/>
            <a:chExt cx="762001" cy="762001"/>
          </a:xfrm>
        </p:grpSpPr>
        <p:sp>
          <p:nvSpPr>
            <p:cNvPr id="30" name="Circle"/>
            <p:cNvSpPr/>
            <p:nvPr/>
          </p:nvSpPr>
          <p:spPr>
            <a:xfrm flipH="1">
              <a:off x="0" y="0"/>
              <a:ext cx="762001" cy="762001"/>
            </a:xfrm>
            <a:prstGeom prst="ellipse">
              <a:avLst/>
            </a:prstGeom>
            <a:solidFill>
              <a:srgbClr val="B9B9B9"/>
            </a:solidFill>
            <a:ln w="12700" cap="flat">
              <a:noFill/>
              <a:miter lim="400000"/>
            </a:ln>
            <a:effectLst/>
          </p:spPr>
          <p:txBody>
            <a:bodyPr wrap="square" lIns="0" tIns="0" rIns="0" bIns="0" numCol="1" anchor="t">
              <a:noAutofit/>
            </a:bodyPr>
            <a:lstStyle/>
            <a:p>
              <a:endParaRPr sz="1266"/>
            </a:p>
          </p:txBody>
        </p:sp>
        <p:sp>
          <p:nvSpPr>
            <p:cNvPr id="31" name="Shape"/>
            <p:cNvSpPr/>
            <p:nvPr/>
          </p:nvSpPr>
          <p:spPr>
            <a:xfrm>
              <a:off x="190498" y="220335"/>
              <a:ext cx="381001" cy="321329"/>
            </a:xfrm>
            <a:custGeom>
              <a:avLst/>
              <a:gdLst/>
              <a:ahLst/>
              <a:cxnLst>
                <a:cxn ang="0">
                  <a:pos x="wd2" y="hd2"/>
                </a:cxn>
                <a:cxn ang="5400000">
                  <a:pos x="wd2" y="hd2"/>
                </a:cxn>
                <a:cxn ang="10800000">
                  <a:pos x="wd2" y="hd2"/>
                </a:cxn>
                <a:cxn ang="16200000">
                  <a:pos x="wd2" y="hd2"/>
                </a:cxn>
              </a:cxnLst>
              <a:rect l="0" t="0" r="r" b="b"/>
              <a:pathLst>
                <a:path w="21600" h="21600" extrusionOk="0">
                  <a:moveTo>
                    <a:pt x="1358" y="0"/>
                  </a:moveTo>
                  <a:cubicBezTo>
                    <a:pt x="612" y="0"/>
                    <a:pt x="0" y="713"/>
                    <a:pt x="0" y="1597"/>
                  </a:cubicBezTo>
                  <a:lnTo>
                    <a:pt x="0" y="20003"/>
                  </a:lnTo>
                  <a:cubicBezTo>
                    <a:pt x="0" y="20887"/>
                    <a:pt x="612" y="21600"/>
                    <a:pt x="1358" y="21600"/>
                  </a:cubicBezTo>
                  <a:lnTo>
                    <a:pt x="18896" y="21600"/>
                  </a:lnTo>
                  <a:cubicBezTo>
                    <a:pt x="19641" y="21600"/>
                    <a:pt x="20242" y="20887"/>
                    <a:pt x="20242" y="20003"/>
                  </a:cubicBezTo>
                  <a:lnTo>
                    <a:pt x="20242" y="15200"/>
                  </a:lnTo>
                  <a:lnTo>
                    <a:pt x="15524" y="15200"/>
                  </a:lnTo>
                  <a:cubicBezTo>
                    <a:pt x="14779" y="15200"/>
                    <a:pt x="14177" y="14487"/>
                    <a:pt x="14177" y="13604"/>
                  </a:cubicBezTo>
                  <a:lnTo>
                    <a:pt x="14177" y="10398"/>
                  </a:lnTo>
                  <a:cubicBezTo>
                    <a:pt x="14177" y="9514"/>
                    <a:pt x="14779" y="8801"/>
                    <a:pt x="15524" y="8801"/>
                  </a:cubicBezTo>
                  <a:lnTo>
                    <a:pt x="20242" y="8801"/>
                  </a:lnTo>
                  <a:lnTo>
                    <a:pt x="20242" y="4803"/>
                  </a:lnTo>
                  <a:cubicBezTo>
                    <a:pt x="20242" y="3919"/>
                    <a:pt x="19641" y="3193"/>
                    <a:pt x="18896" y="3193"/>
                  </a:cubicBezTo>
                  <a:lnTo>
                    <a:pt x="18896" y="1597"/>
                  </a:lnTo>
                  <a:cubicBezTo>
                    <a:pt x="18896" y="713"/>
                    <a:pt x="18295" y="0"/>
                    <a:pt x="17549" y="0"/>
                  </a:cubicBezTo>
                  <a:lnTo>
                    <a:pt x="1358" y="0"/>
                  </a:lnTo>
                  <a:close/>
                  <a:moveTo>
                    <a:pt x="2025" y="1597"/>
                  </a:moveTo>
                  <a:lnTo>
                    <a:pt x="16192" y="1597"/>
                  </a:lnTo>
                  <a:cubicBezTo>
                    <a:pt x="16192" y="1597"/>
                    <a:pt x="17549" y="1593"/>
                    <a:pt x="17549" y="3193"/>
                  </a:cubicBezTo>
                  <a:lnTo>
                    <a:pt x="2025" y="3193"/>
                  </a:lnTo>
                  <a:cubicBezTo>
                    <a:pt x="1653" y="3193"/>
                    <a:pt x="1358" y="2844"/>
                    <a:pt x="1358" y="2401"/>
                  </a:cubicBezTo>
                  <a:cubicBezTo>
                    <a:pt x="1358" y="1960"/>
                    <a:pt x="1653" y="1597"/>
                    <a:pt x="2025" y="1597"/>
                  </a:cubicBezTo>
                  <a:close/>
                  <a:moveTo>
                    <a:pt x="16192" y="9606"/>
                  </a:moveTo>
                  <a:cubicBezTo>
                    <a:pt x="15447" y="9606"/>
                    <a:pt x="14845" y="10318"/>
                    <a:pt x="14845" y="11202"/>
                  </a:cubicBezTo>
                  <a:lnTo>
                    <a:pt x="14845" y="12799"/>
                  </a:lnTo>
                  <a:cubicBezTo>
                    <a:pt x="14845" y="13683"/>
                    <a:pt x="15447" y="14396"/>
                    <a:pt x="16192" y="14396"/>
                  </a:cubicBezTo>
                  <a:lnTo>
                    <a:pt x="20242" y="14396"/>
                  </a:lnTo>
                  <a:cubicBezTo>
                    <a:pt x="20988" y="14396"/>
                    <a:pt x="21600" y="13683"/>
                    <a:pt x="21600" y="12799"/>
                  </a:cubicBezTo>
                  <a:lnTo>
                    <a:pt x="21600" y="11202"/>
                  </a:lnTo>
                  <a:cubicBezTo>
                    <a:pt x="21600" y="10318"/>
                    <a:pt x="20988" y="9606"/>
                    <a:pt x="20242" y="9606"/>
                  </a:cubicBezTo>
                  <a:lnTo>
                    <a:pt x="16192" y="9606"/>
                  </a:lnTo>
                  <a:close/>
                  <a:moveTo>
                    <a:pt x="16871" y="11202"/>
                  </a:moveTo>
                  <a:cubicBezTo>
                    <a:pt x="17243" y="11202"/>
                    <a:pt x="17549" y="11552"/>
                    <a:pt x="17549" y="11994"/>
                  </a:cubicBezTo>
                  <a:cubicBezTo>
                    <a:pt x="17549" y="12436"/>
                    <a:pt x="17243" y="12799"/>
                    <a:pt x="16871" y="12799"/>
                  </a:cubicBezTo>
                  <a:cubicBezTo>
                    <a:pt x="16498" y="12799"/>
                    <a:pt x="16192" y="12436"/>
                    <a:pt x="16192" y="11994"/>
                  </a:cubicBezTo>
                  <a:cubicBezTo>
                    <a:pt x="16192" y="11552"/>
                    <a:pt x="16498" y="11202"/>
                    <a:pt x="16871" y="11202"/>
                  </a:cubicBezTo>
                  <a:close/>
                </a:path>
              </a:pathLst>
            </a:custGeom>
            <a:solidFill>
              <a:srgbClr val="FFFFFF"/>
            </a:solidFill>
            <a:ln w="12700" cap="flat">
              <a:noFill/>
              <a:miter lim="400000"/>
            </a:ln>
            <a:effectLst/>
          </p:spPr>
          <p:txBody>
            <a:bodyPr wrap="square" lIns="0" tIns="0" rIns="0" bIns="0" numCol="1" anchor="ctr">
              <a:noAutofit/>
            </a:bodyPr>
            <a:lstStyle/>
            <a:p>
              <a:endParaRPr sz="1266"/>
            </a:p>
          </p:txBody>
        </p:sp>
      </p:grpSp>
      <p:sp>
        <p:nvSpPr>
          <p:cNvPr id="34" name="Shape"/>
          <p:cNvSpPr/>
          <p:nvPr/>
        </p:nvSpPr>
        <p:spPr>
          <a:xfrm>
            <a:off x="4403382" y="2385943"/>
            <a:ext cx="366117" cy="257946"/>
          </a:xfrm>
          <a:custGeom>
            <a:avLst/>
            <a:gdLst/>
            <a:ahLst/>
            <a:cxnLst>
              <a:cxn ang="0">
                <a:pos x="wd2" y="hd2"/>
              </a:cxn>
              <a:cxn ang="5400000">
                <a:pos x="wd2" y="hd2"/>
              </a:cxn>
              <a:cxn ang="10800000">
                <a:pos x="wd2" y="hd2"/>
              </a:cxn>
              <a:cxn ang="16200000">
                <a:pos x="wd2" y="hd2"/>
              </a:cxn>
            </a:cxnLst>
            <a:rect l="0" t="0" r="r" b="b"/>
            <a:pathLst>
              <a:path w="21600" h="17853" extrusionOk="0">
                <a:moveTo>
                  <a:pt x="21600" y="8235"/>
                </a:moveTo>
                <a:cubicBezTo>
                  <a:pt x="20840" y="8390"/>
                  <a:pt x="19738" y="8229"/>
                  <a:pt x="19153" y="7937"/>
                </a:cubicBezTo>
                <a:cubicBezTo>
                  <a:pt x="20367" y="7817"/>
                  <a:pt x="21189" y="7156"/>
                  <a:pt x="21506" y="6258"/>
                </a:cubicBezTo>
                <a:cubicBezTo>
                  <a:pt x="21068" y="6579"/>
                  <a:pt x="19709" y="6932"/>
                  <a:pt x="18960" y="6597"/>
                </a:cubicBezTo>
                <a:cubicBezTo>
                  <a:pt x="18922" y="6385"/>
                  <a:pt x="18881" y="6184"/>
                  <a:pt x="18841" y="6001"/>
                </a:cubicBezTo>
                <a:cubicBezTo>
                  <a:pt x="18271" y="3485"/>
                  <a:pt x="16312" y="1455"/>
                  <a:pt x="14263" y="1700"/>
                </a:cubicBezTo>
                <a:cubicBezTo>
                  <a:pt x="14427" y="1621"/>
                  <a:pt x="14596" y="1547"/>
                  <a:pt x="14764" y="1478"/>
                </a:cubicBezTo>
                <a:cubicBezTo>
                  <a:pt x="14989" y="1381"/>
                  <a:pt x="16314" y="1122"/>
                  <a:pt x="16105" y="561"/>
                </a:cubicBezTo>
                <a:cubicBezTo>
                  <a:pt x="15929" y="69"/>
                  <a:pt x="14311" y="934"/>
                  <a:pt x="14007" y="1048"/>
                </a:cubicBezTo>
                <a:cubicBezTo>
                  <a:pt x="14408" y="866"/>
                  <a:pt x="15074" y="556"/>
                  <a:pt x="15145" y="0"/>
                </a:cubicBezTo>
                <a:cubicBezTo>
                  <a:pt x="14529" y="101"/>
                  <a:pt x="13925" y="451"/>
                  <a:pt x="13457" y="959"/>
                </a:cubicBezTo>
                <a:cubicBezTo>
                  <a:pt x="13625" y="741"/>
                  <a:pt x="13753" y="476"/>
                  <a:pt x="13781" y="191"/>
                </a:cubicBezTo>
                <a:cubicBezTo>
                  <a:pt x="12137" y="1450"/>
                  <a:pt x="11177" y="3988"/>
                  <a:pt x="10400" y="6452"/>
                </a:cubicBezTo>
                <a:cubicBezTo>
                  <a:pt x="9790" y="5743"/>
                  <a:pt x="9248" y="5185"/>
                  <a:pt x="8764" y="4873"/>
                </a:cubicBezTo>
                <a:cubicBezTo>
                  <a:pt x="7403" y="4000"/>
                  <a:pt x="5776" y="3086"/>
                  <a:pt x="3222" y="1949"/>
                </a:cubicBezTo>
                <a:cubicBezTo>
                  <a:pt x="3144" y="2961"/>
                  <a:pt x="3640" y="4311"/>
                  <a:pt x="5068" y="5206"/>
                </a:cubicBezTo>
                <a:cubicBezTo>
                  <a:pt x="4760" y="5156"/>
                  <a:pt x="4193" y="5268"/>
                  <a:pt x="3740" y="5398"/>
                </a:cubicBezTo>
                <a:cubicBezTo>
                  <a:pt x="3925" y="6560"/>
                  <a:pt x="4527" y="7517"/>
                  <a:pt x="6159" y="7979"/>
                </a:cubicBezTo>
                <a:cubicBezTo>
                  <a:pt x="5414" y="8036"/>
                  <a:pt x="5028" y="8242"/>
                  <a:pt x="4680" y="8680"/>
                </a:cubicBezTo>
                <a:cubicBezTo>
                  <a:pt x="5018" y="9487"/>
                  <a:pt x="5849" y="10438"/>
                  <a:pt x="7337" y="10243"/>
                </a:cubicBezTo>
                <a:cubicBezTo>
                  <a:pt x="5680" y="11100"/>
                  <a:pt x="6662" y="12688"/>
                  <a:pt x="8011" y="12452"/>
                </a:cubicBezTo>
                <a:cubicBezTo>
                  <a:pt x="5711" y="15304"/>
                  <a:pt x="2083" y="15092"/>
                  <a:pt x="0" y="12708"/>
                </a:cubicBezTo>
                <a:cubicBezTo>
                  <a:pt x="5438" y="21600"/>
                  <a:pt x="17261" y="17966"/>
                  <a:pt x="19022" y="9401"/>
                </a:cubicBezTo>
                <a:cubicBezTo>
                  <a:pt x="20343" y="9414"/>
                  <a:pt x="21120" y="8854"/>
                  <a:pt x="21600" y="8235"/>
                </a:cubicBezTo>
                <a:close/>
              </a:path>
            </a:pathLst>
          </a:custGeom>
          <a:solidFill>
            <a:srgbClr val="FFFFFF"/>
          </a:solidFill>
          <a:ln w="12700" cap="flat">
            <a:noFill/>
            <a:miter lim="400000"/>
          </a:ln>
          <a:effectLst/>
        </p:spPr>
        <p:txBody>
          <a:bodyPr wrap="square" lIns="26789" tIns="26789" rIns="26789" bIns="26789"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109"/>
          </a:p>
        </p:txBody>
      </p:sp>
      <p:grpSp>
        <p:nvGrpSpPr>
          <p:cNvPr id="38" name="Group"/>
          <p:cNvGrpSpPr/>
          <p:nvPr/>
        </p:nvGrpSpPr>
        <p:grpSpPr>
          <a:xfrm>
            <a:off x="2805830" y="1992217"/>
            <a:ext cx="610194" cy="610193"/>
            <a:chOff x="0" y="0"/>
            <a:chExt cx="762001" cy="762000"/>
          </a:xfrm>
        </p:grpSpPr>
        <p:sp>
          <p:nvSpPr>
            <p:cNvPr id="36" name="Circle"/>
            <p:cNvSpPr/>
            <p:nvPr/>
          </p:nvSpPr>
          <p:spPr>
            <a:xfrm flipH="1">
              <a:off x="0" y="0"/>
              <a:ext cx="762001" cy="762000"/>
            </a:xfrm>
            <a:prstGeom prst="ellipse">
              <a:avLst/>
            </a:prstGeom>
            <a:solidFill>
              <a:srgbClr val="7EC3EE"/>
            </a:solidFill>
            <a:ln w="12700" cap="flat">
              <a:noFill/>
              <a:miter lim="400000"/>
            </a:ln>
            <a:effectLst/>
          </p:spPr>
          <p:txBody>
            <a:bodyPr wrap="square" lIns="0" tIns="0" rIns="0" bIns="0" numCol="1" anchor="t">
              <a:noAutofit/>
            </a:bodyPr>
            <a:lstStyle/>
            <a:p>
              <a:endParaRPr sz="1266"/>
            </a:p>
          </p:txBody>
        </p:sp>
        <p:sp>
          <p:nvSpPr>
            <p:cNvPr id="37" name="Shape"/>
            <p:cNvSpPr/>
            <p:nvPr/>
          </p:nvSpPr>
          <p:spPr>
            <a:xfrm>
              <a:off x="210772" y="156223"/>
              <a:ext cx="340456" cy="449553"/>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wrap="square" lIns="0" tIns="0" rIns="0" bIns="0" numCol="1" anchor="ctr">
              <a:noAutofit/>
            </a:bodyPr>
            <a:lstStyle/>
            <a:p>
              <a:endParaRPr sz="1266"/>
            </a:p>
          </p:txBody>
        </p:sp>
      </p:grpSp>
      <p:grpSp>
        <p:nvGrpSpPr>
          <p:cNvPr id="41" name="Group"/>
          <p:cNvGrpSpPr/>
          <p:nvPr/>
        </p:nvGrpSpPr>
        <p:grpSpPr>
          <a:xfrm>
            <a:off x="1594792" y="3341718"/>
            <a:ext cx="610193" cy="610194"/>
            <a:chOff x="0" y="0"/>
            <a:chExt cx="762000" cy="762000"/>
          </a:xfrm>
        </p:grpSpPr>
        <p:sp>
          <p:nvSpPr>
            <p:cNvPr id="39" name="Circle"/>
            <p:cNvSpPr/>
            <p:nvPr/>
          </p:nvSpPr>
          <p:spPr>
            <a:xfrm flipH="1">
              <a:off x="0" y="0"/>
              <a:ext cx="762001" cy="762000"/>
            </a:xfrm>
            <a:prstGeom prst="ellipse">
              <a:avLst/>
            </a:prstGeom>
            <a:solidFill>
              <a:srgbClr val="72B1D7"/>
            </a:solidFill>
            <a:ln w="12700" cap="flat">
              <a:noFill/>
              <a:miter lim="400000"/>
            </a:ln>
            <a:effectLst/>
          </p:spPr>
          <p:txBody>
            <a:bodyPr wrap="square" lIns="0" tIns="0" rIns="0" bIns="0" numCol="1" anchor="t">
              <a:noAutofit/>
            </a:bodyPr>
            <a:lstStyle/>
            <a:p>
              <a:endParaRPr sz="1266"/>
            </a:p>
          </p:txBody>
        </p:sp>
        <p:sp>
          <p:nvSpPr>
            <p:cNvPr id="40" name="Shape"/>
            <p:cNvSpPr/>
            <p:nvPr/>
          </p:nvSpPr>
          <p:spPr>
            <a:xfrm>
              <a:off x="158750" y="220987"/>
              <a:ext cx="444501" cy="345426"/>
            </a:xfrm>
            <a:custGeom>
              <a:avLst/>
              <a:gdLst/>
              <a:ahLst/>
              <a:cxnLst>
                <a:cxn ang="0">
                  <a:pos x="wd2" y="hd2"/>
                </a:cxn>
                <a:cxn ang="5400000">
                  <a:pos x="wd2" y="hd2"/>
                </a:cxn>
                <a:cxn ang="10800000">
                  <a:pos x="wd2" y="hd2"/>
                </a:cxn>
                <a:cxn ang="16200000">
                  <a:pos x="wd2" y="hd2"/>
                </a:cxn>
              </a:cxnLst>
              <a:rect l="0" t="0" r="r" b="b"/>
              <a:pathLst>
                <a:path w="21600" h="21345" extrusionOk="0">
                  <a:moveTo>
                    <a:pt x="3348" y="2"/>
                  </a:moveTo>
                  <a:cubicBezTo>
                    <a:pt x="1989" y="2"/>
                    <a:pt x="0" y="1403"/>
                    <a:pt x="0" y="2554"/>
                  </a:cubicBezTo>
                  <a:cubicBezTo>
                    <a:pt x="0" y="4074"/>
                    <a:pt x="0" y="9708"/>
                    <a:pt x="0" y="11941"/>
                  </a:cubicBezTo>
                  <a:lnTo>
                    <a:pt x="787" y="9825"/>
                  </a:lnTo>
                  <a:cubicBezTo>
                    <a:pt x="1450" y="8140"/>
                    <a:pt x="3062" y="7455"/>
                    <a:pt x="4387" y="8299"/>
                  </a:cubicBezTo>
                  <a:lnTo>
                    <a:pt x="10982" y="12492"/>
                  </a:lnTo>
                  <a:cubicBezTo>
                    <a:pt x="12306" y="13336"/>
                    <a:pt x="12845" y="15385"/>
                    <a:pt x="12182" y="17070"/>
                  </a:cubicBezTo>
                  <a:cubicBezTo>
                    <a:pt x="12182" y="17070"/>
                    <a:pt x="10810" y="20494"/>
                    <a:pt x="10810" y="20494"/>
                  </a:cubicBezTo>
                  <a:cubicBezTo>
                    <a:pt x="11174" y="21294"/>
                    <a:pt x="11975" y="21582"/>
                    <a:pt x="12615" y="21135"/>
                  </a:cubicBezTo>
                  <a:cubicBezTo>
                    <a:pt x="13068" y="20819"/>
                    <a:pt x="13116" y="19783"/>
                    <a:pt x="12988" y="18904"/>
                  </a:cubicBezTo>
                  <a:lnTo>
                    <a:pt x="13281" y="18750"/>
                  </a:lnTo>
                  <a:cubicBezTo>
                    <a:pt x="13637" y="19575"/>
                    <a:pt x="14457" y="19883"/>
                    <a:pt x="15106" y="19429"/>
                  </a:cubicBezTo>
                  <a:cubicBezTo>
                    <a:pt x="15579" y="19099"/>
                    <a:pt x="15717" y="17972"/>
                    <a:pt x="15620" y="17070"/>
                  </a:cubicBezTo>
                  <a:lnTo>
                    <a:pt x="15882" y="16890"/>
                  </a:lnTo>
                  <a:cubicBezTo>
                    <a:pt x="16417" y="17509"/>
                    <a:pt x="17213" y="18017"/>
                    <a:pt x="17687" y="17685"/>
                  </a:cubicBezTo>
                  <a:cubicBezTo>
                    <a:pt x="18337" y="17232"/>
                    <a:pt x="18458" y="16177"/>
                    <a:pt x="18101" y="15351"/>
                  </a:cubicBezTo>
                  <a:lnTo>
                    <a:pt x="14037" y="6157"/>
                  </a:lnTo>
                  <a:lnTo>
                    <a:pt x="12030" y="8530"/>
                  </a:lnTo>
                  <a:cubicBezTo>
                    <a:pt x="12030" y="8530"/>
                    <a:pt x="8903" y="8772"/>
                    <a:pt x="8390" y="8119"/>
                  </a:cubicBezTo>
                  <a:cubicBezTo>
                    <a:pt x="7855" y="7440"/>
                    <a:pt x="8047" y="3387"/>
                    <a:pt x="8047" y="3387"/>
                  </a:cubicBezTo>
                  <a:lnTo>
                    <a:pt x="10729" y="2"/>
                  </a:lnTo>
                  <a:cubicBezTo>
                    <a:pt x="10729" y="2"/>
                    <a:pt x="6106" y="2"/>
                    <a:pt x="3348" y="2"/>
                  </a:cubicBezTo>
                  <a:close/>
                  <a:moveTo>
                    <a:pt x="12877" y="15"/>
                  </a:moveTo>
                  <a:lnTo>
                    <a:pt x="10195" y="3426"/>
                  </a:lnTo>
                  <a:lnTo>
                    <a:pt x="9529" y="4285"/>
                  </a:lnTo>
                  <a:cubicBezTo>
                    <a:pt x="9529" y="4285"/>
                    <a:pt x="9332" y="5791"/>
                    <a:pt x="9852" y="6452"/>
                  </a:cubicBezTo>
                  <a:cubicBezTo>
                    <a:pt x="10337" y="7069"/>
                    <a:pt x="11536" y="6837"/>
                    <a:pt x="11536" y="6837"/>
                  </a:cubicBezTo>
                  <a:lnTo>
                    <a:pt x="14874" y="3426"/>
                  </a:lnTo>
                  <a:lnTo>
                    <a:pt x="19583" y="14518"/>
                  </a:lnTo>
                  <a:cubicBezTo>
                    <a:pt x="19583" y="14518"/>
                    <a:pt x="21600" y="14512"/>
                    <a:pt x="21600" y="13659"/>
                  </a:cubicBezTo>
                  <a:cubicBezTo>
                    <a:pt x="21599" y="8488"/>
                    <a:pt x="21600" y="5991"/>
                    <a:pt x="21600" y="4285"/>
                  </a:cubicBezTo>
                  <a:cubicBezTo>
                    <a:pt x="21600" y="4285"/>
                    <a:pt x="20806" y="2570"/>
                    <a:pt x="20511" y="2195"/>
                  </a:cubicBezTo>
                  <a:cubicBezTo>
                    <a:pt x="20237" y="1847"/>
                    <a:pt x="19177" y="41"/>
                    <a:pt x="17556" y="15"/>
                  </a:cubicBezTo>
                  <a:cubicBezTo>
                    <a:pt x="15583" y="-18"/>
                    <a:pt x="12877" y="15"/>
                    <a:pt x="12877" y="15"/>
                  </a:cubicBezTo>
                  <a:close/>
                  <a:moveTo>
                    <a:pt x="2854" y="9581"/>
                  </a:moveTo>
                  <a:cubicBezTo>
                    <a:pt x="2609" y="9684"/>
                    <a:pt x="2403" y="9906"/>
                    <a:pt x="2279" y="10222"/>
                  </a:cubicBezTo>
                  <a:lnTo>
                    <a:pt x="776" y="14031"/>
                  </a:lnTo>
                  <a:cubicBezTo>
                    <a:pt x="528" y="14662"/>
                    <a:pt x="723" y="15433"/>
                    <a:pt x="1220" y="15749"/>
                  </a:cubicBezTo>
                  <a:cubicBezTo>
                    <a:pt x="1717" y="16065"/>
                    <a:pt x="2323" y="15804"/>
                    <a:pt x="2571" y="15172"/>
                  </a:cubicBezTo>
                  <a:cubicBezTo>
                    <a:pt x="2571" y="15172"/>
                    <a:pt x="4074" y="11363"/>
                    <a:pt x="4074" y="11363"/>
                  </a:cubicBezTo>
                  <a:cubicBezTo>
                    <a:pt x="4323" y="10732"/>
                    <a:pt x="4117" y="9962"/>
                    <a:pt x="3620" y="9645"/>
                  </a:cubicBezTo>
                  <a:cubicBezTo>
                    <a:pt x="3372" y="9487"/>
                    <a:pt x="3098" y="9478"/>
                    <a:pt x="2854" y="9581"/>
                  </a:cubicBezTo>
                  <a:close/>
                  <a:moveTo>
                    <a:pt x="5254" y="11107"/>
                  </a:moveTo>
                  <a:cubicBezTo>
                    <a:pt x="5009" y="11210"/>
                    <a:pt x="4793" y="11432"/>
                    <a:pt x="4669" y="11748"/>
                  </a:cubicBezTo>
                  <a:lnTo>
                    <a:pt x="3176" y="15557"/>
                  </a:lnTo>
                  <a:cubicBezTo>
                    <a:pt x="2928" y="16188"/>
                    <a:pt x="3123" y="16958"/>
                    <a:pt x="3620" y="17275"/>
                  </a:cubicBezTo>
                  <a:cubicBezTo>
                    <a:pt x="4117" y="17591"/>
                    <a:pt x="4723" y="17330"/>
                    <a:pt x="4971" y="16698"/>
                  </a:cubicBezTo>
                  <a:cubicBezTo>
                    <a:pt x="4971" y="16698"/>
                    <a:pt x="6474" y="12889"/>
                    <a:pt x="6474" y="12889"/>
                  </a:cubicBezTo>
                  <a:cubicBezTo>
                    <a:pt x="6723" y="12258"/>
                    <a:pt x="6517" y="11488"/>
                    <a:pt x="6020" y="11171"/>
                  </a:cubicBezTo>
                  <a:cubicBezTo>
                    <a:pt x="5772" y="11013"/>
                    <a:pt x="5498" y="11004"/>
                    <a:pt x="5254" y="11107"/>
                  </a:cubicBezTo>
                  <a:close/>
                  <a:moveTo>
                    <a:pt x="7654" y="12633"/>
                  </a:moveTo>
                  <a:cubicBezTo>
                    <a:pt x="7410" y="12736"/>
                    <a:pt x="7193" y="12958"/>
                    <a:pt x="7069" y="13274"/>
                  </a:cubicBezTo>
                  <a:lnTo>
                    <a:pt x="5566" y="17083"/>
                  </a:lnTo>
                  <a:cubicBezTo>
                    <a:pt x="5318" y="17714"/>
                    <a:pt x="5523" y="18485"/>
                    <a:pt x="6020" y="18801"/>
                  </a:cubicBezTo>
                  <a:cubicBezTo>
                    <a:pt x="6517" y="19117"/>
                    <a:pt x="7123" y="18855"/>
                    <a:pt x="7371" y="18224"/>
                  </a:cubicBezTo>
                  <a:cubicBezTo>
                    <a:pt x="7371" y="18224"/>
                    <a:pt x="8874" y="14415"/>
                    <a:pt x="8874" y="14415"/>
                  </a:cubicBezTo>
                  <a:cubicBezTo>
                    <a:pt x="9123" y="13784"/>
                    <a:pt x="8917" y="13014"/>
                    <a:pt x="8420" y="12697"/>
                  </a:cubicBezTo>
                  <a:cubicBezTo>
                    <a:pt x="8172" y="12539"/>
                    <a:pt x="7898" y="12530"/>
                    <a:pt x="7654" y="12633"/>
                  </a:cubicBezTo>
                  <a:close/>
                  <a:moveTo>
                    <a:pt x="10054" y="14159"/>
                  </a:moveTo>
                  <a:cubicBezTo>
                    <a:pt x="9809" y="14262"/>
                    <a:pt x="9593" y="14484"/>
                    <a:pt x="9469" y="14800"/>
                  </a:cubicBezTo>
                  <a:lnTo>
                    <a:pt x="7966" y="18609"/>
                  </a:lnTo>
                  <a:cubicBezTo>
                    <a:pt x="7718" y="19240"/>
                    <a:pt x="7923" y="20010"/>
                    <a:pt x="8420" y="20327"/>
                  </a:cubicBezTo>
                  <a:cubicBezTo>
                    <a:pt x="8917" y="20643"/>
                    <a:pt x="9523" y="20395"/>
                    <a:pt x="9771" y="19763"/>
                  </a:cubicBezTo>
                  <a:lnTo>
                    <a:pt x="11274" y="15941"/>
                  </a:lnTo>
                  <a:cubicBezTo>
                    <a:pt x="11523" y="15310"/>
                    <a:pt x="11317" y="14539"/>
                    <a:pt x="10820" y="14223"/>
                  </a:cubicBezTo>
                  <a:cubicBezTo>
                    <a:pt x="10572" y="14065"/>
                    <a:pt x="10298" y="14056"/>
                    <a:pt x="10054" y="14159"/>
                  </a:cubicBezTo>
                  <a:close/>
                </a:path>
              </a:pathLst>
            </a:custGeom>
            <a:solidFill>
              <a:srgbClr val="FFFFFF"/>
            </a:solidFill>
            <a:ln w="12700" cap="flat">
              <a:noFill/>
              <a:miter lim="400000"/>
            </a:ln>
            <a:effectLst/>
          </p:spPr>
          <p:txBody>
            <a:bodyPr wrap="square" lIns="0" tIns="0" rIns="0" bIns="0" numCol="1" anchor="ctr">
              <a:noAutofit/>
            </a:bodyPr>
            <a:lstStyle/>
            <a:p>
              <a:endParaRPr sz="1266"/>
            </a:p>
          </p:txBody>
        </p:sp>
      </p:grpSp>
      <p:sp>
        <p:nvSpPr>
          <p:cNvPr id="43" name="Shape"/>
          <p:cNvSpPr/>
          <p:nvPr/>
        </p:nvSpPr>
        <p:spPr>
          <a:xfrm>
            <a:off x="6027634" y="3070452"/>
            <a:ext cx="150003" cy="320011"/>
          </a:xfrm>
          <a:custGeom>
            <a:avLst/>
            <a:gdLst/>
            <a:ahLst/>
            <a:cxnLst>
              <a:cxn ang="0">
                <a:pos x="wd2" y="hd2"/>
              </a:cxn>
              <a:cxn ang="5400000">
                <a:pos x="wd2" y="hd2"/>
              </a:cxn>
              <a:cxn ang="10800000">
                <a:pos x="wd2" y="hd2"/>
              </a:cxn>
              <a:cxn ang="16200000">
                <a:pos x="wd2" y="hd2"/>
              </a:cxn>
            </a:cxnLst>
            <a:rect l="0" t="0" r="r" b="b"/>
            <a:pathLst>
              <a:path w="21600" h="21600" extrusionOk="0">
                <a:moveTo>
                  <a:pt x="14362" y="21600"/>
                </a:moveTo>
                <a:lnTo>
                  <a:pt x="4787" y="21600"/>
                </a:lnTo>
                <a:lnTo>
                  <a:pt x="4787" y="10800"/>
                </a:lnTo>
                <a:lnTo>
                  <a:pt x="0" y="10800"/>
                </a:lnTo>
                <a:lnTo>
                  <a:pt x="0" y="7077"/>
                </a:lnTo>
                <a:lnTo>
                  <a:pt x="4787" y="7077"/>
                </a:lnTo>
                <a:lnTo>
                  <a:pt x="4787" y="4842"/>
                </a:lnTo>
                <a:cubicBezTo>
                  <a:pt x="4787" y="1806"/>
                  <a:pt x="7489" y="0"/>
                  <a:pt x="15163" y="0"/>
                </a:cubicBezTo>
                <a:lnTo>
                  <a:pt x="21555" y="0"/>
                </a:lnTo>
                <a:lnTo>
                  <a:pt x="21555" y="3723"/>
                </a:lnTo>
                <a:lnTo>
                  <a:pt x="17562" y="3723"/>
                </a:lnTo>
                <a:cubicBezTo>
                  <a:pt x="14573" y="3723"/>
                  <a:pt x="14374" y="4243"/>
                  <a:pt x="14374" y="5214"/>
                </a:cubicBezTo>
                <a:lnTo>
                  <a:pt x="14362" y="7077"/>
                </a:lnTo>
                <a:lnTo>
                  <a:pt x="21600" y="7077"/>
                </a:lnTo>
                <a:lnTo>
                  <a:pt x="20753" y="10800"/>
                </a:lnTo>
                <a:lnTo>
                  <a:pt x="14362" y="10800"/>
                </a:lnTo>
                <a:cubicBezTo>
                  <a:pt x="14362" y="10800"/>
                  <a:pt x="14362" y="21600"/>
                  <a:pt x="14362" y="21600"/>
                </a:cubicBezTo>
                <a:close/>
              </a:path>
            </a:pathLst>
          </a:custGeom>
          <a:solidFill>
            <a:srgbClr val="FFFFFF"/>
          </a:solidFill>
          <a:ln w="12700" cap="flat">
            <a:noFill/>
            <a:miter lim="400000"/>
          </a:ln>
          <a:effectLst/>
        </p:spPr>
        <p:txBody>
          <a:bodyPr wrap="square" lIns="26789" tIns="26789" rIns="26789" bIns="26789"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109"/>
          </a:p>
        </p:txBody>
      </p:sp>
      <p:sp>
        <p:nvSpPr>
          <p:cNvPr id="46" name="Shape"/>
          <p:cNvSpPr/>
          <p:nvPr/>
        </p:nvSpPr>
        <p:spPr>
          <a:xfrm>
            <a:off x="1718832" y="4078736"/>
            <a:ext cx="250433" cy="308227"/>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FFFFFF"/>
          </a:solidFill>
          <a:ln w="12700" cap="flat">
            <a:noFill/>
            <a:miter lim="400000"/>
          </a:ln>
          <a:effectLst/>
        </p:spPr>
        <p:txBody>
          <a:bodyPr wrap="square" lIns="0" tIns="0" rIns="0" bIns="0" numCol="1" anchor="ctr">
            <a:noAutofit/>
          </a:bodyPr>
          <a:lstStyle/>
          <a:p>
            <a:endParaRPr sz="1266"/>
          </a:p>
        </p:txBody>
      </p:sp>
      <p:grpSp>
        <p:nvGrpSpPr>
          <p:cNvPr id="50" name="Group"/>
          <p:cNvGrpSpPr/>
          <p:nvPr/>
        </p:nvGrpSpPr>
        <p:grpSpPr>
          <a:xfrm>
            <a:off x="4456735" y="2674833"/>
            <a:ext cx="610194" cy="610194"/>
            <a:chOff x="0" y="0"/>
            <a:chExt cx="762001" cy="762001"/>
          </a:xfrm>
        </p:grpSpPr>
        <p:sp>
          <p:nvSpPr>
            <p:cNvPr id="48" name="Circle"/>
            <p:cNvSpPr/>
            <p:nvPr/>
          </p:nvSpPr>
          <p:spPr>
            <a:xfrm>
              <a:off x="0" y="0"/>
              <a:ext cx="762001" cy="762001"/>
            </a:xfrm>
            <a:prstGeom prst="ellipse">
              <a:avLst/>
            </a:prstGeom>
            <a:solidFill>
              <a:srgbClr val="3197E0"/>
            </a:solidFill>
            <a:ln w="12700" cap="flat">
              <a:noFill/>
              <a:miter lim="400000"/>
            </a:ln>
            <a:effectLst/>
          </p:spPr>
          <p:txBody>
            <a:bodyPr wrap="square" lIns="0" tIns="0" rIns="0" bIns="0" numCol="1" anchor="t">
              <a:noAutofit/>
            </a:bodyPr>
            <a:lstStyle/>
            <a:p>
              <a:endParaRPr sz="1266"/>
            </a:p>
          </p:txBody>
        </p:sp>
        <p:sp>
          <p:nvSpPr>
            <p:cNvPr id="49" name="Shape"/>
            <p:cNvSpPr/>
            <p:nvPr/>
          </p:nvSpPr>
          <p:spPr>
            <a:xfrm>
              <a:off x="229056" y="158312"/>
              <a:ext cx="303890" cy="445375"/>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rgbClr val="FFFFFF"/>
            </a:solidFill>
            <a:ln w="12700" cap="flat">
              <a:noFill/>
              <a:miter lim="400000"/>
            </a:ln>
            <a:effectLst/>
          </p:spPr>
          <p:txBody>
            <a:bodyPr wrap="square" lIns="0" tIns="0" rIns="0" bIns="0" numCol="1" anchor="ctr">
              <a:noAutofit/>
            </a:bodyPr>
            <a:lstStyle/>
            <a:p>
              <a:endParaRPr sz="1266"/>
            </a:p>
          </p:txBody>
        </p:sp>
      </p:grpSp>
      <p:grpSp>
        <p:nvGrpSpPr>
          <p:cNvPr id="53" name="Group"/>
          <p:cNvGrpSpPr/>
          <p:nvPr/>
        </p:nvGrpSpPr>
        <p:grpSpPr>
          <a:xfrm>
            <a:off x="4428312" y="4422261"/>
            <a:ext cx="610193" cy="610194"/>
            <a:chOff x="0" y="0"/>
            <a:chExt cx="762000" cy="762000"/>
          </a:xfrm>
        </p:grpSpPr>
        <p:sp>
          <p:nvSpPr>
            <p:cNvPr id="51" name="Circle"/>
            <p:cNvSpPr/>
            <p:nvPr/>
          </p:nvSpPr>
          <p:spPr>
            <a:xfrm>
              <a:off x="0" y="0"/>
              <a:ext cx="762001" cy="762001"/>
            </a:xfrm>
            <a:prstGeom prst="ellipse">
              <a:avLst/>
            </a:prstGeom>
            <a:solidFill>
              <a:srgbClr val="3484C9"/>
            </a:solidFill>
            <a:ln w="12700" cap="flat">
              <a:noFill/>
              <a:miter lim="400000"/>
            </a:ln>
            <a:effectLst/>
          </p:spPr>
          <p:txBody>
            <a:bodyPr wrap="square" lIns="0" tIns="0" rIns="0" bIns="0" numCol="1" anchor="t">
              <a:noAutofit/>
            </a:bodyPr>
            <a:lstStyle/>
            <a:p>
              <a:endParaRPr sz="1266"/>
            </a:p>
          </p:txBody>
        </p:sp>
        <p:sp>
          <p:nvSpPr>
            <p:cNvPr id="52" name="Shape"/>
            <p:cNvSpPr/>
            <p:nvPr/>
          </p:nvSpPr>
          <p:spPr>
            <a:xfrm>
              <a:off x="197469" y="192170"/>
              <a:ext cx="377807" cy="377660"/>
            </a:xfrm>
            <a:custGeom>
              <a:avLst/>
              <a:gdLst/>
              <a:ahLst/>
              <a:cxnLst>
                <a:cxn ang="0">
                  <a:pos x="wd2" y="hd2"/>
                </a:cxn>
                <a:cxn ang="5400000">
                  <a:pos x="wd2" y="hd2"/>
                </a:cxn>
                <a:cxn ang="10800000">
                  <a:pos x="wd2" y="hd2"/>
                </a:cxn>
                <a:cxn ang="16200000">
                  <a:pos x="wd2" y="hd2"/>
                </a:cxn>
              </a:cxnLst>
              <a:rect l="0" t="0" r="r" b="b"/>
              <a:pathLst>
                <a:path w="21600" h="21600" extrusionOk="0">
                  <a:moveTo>
                    <a:pt x="8689" y="3102"/>
                  </a:moveTo>
                  <a:cubicBezTo>
                    <a:pt x="10181" y="3102"/>
                    <a:pt x="11584" y="3680"/>
                    <a:pt x="12638" y="4729"/>
                  </a:cubicBezTo>
                  <a:cubicBezTo>
                    <a:pt x="13691" y="5775"/>
                    <a:pt x="14270" y="7167"/>
                    <a:pt x="14270" y="8646"/>
                  </a:cubicBezTo>
                  <a:cubicBezTo>
                    <a:pt x="14270" y="10126"/>
                    <a:pt x="13691" y="11517"/>
                    <a:pt x="12638" y="12563"/>
                  </a:cubicBezTo>
                  <a:cubicBezTo>
                    <a:pt x="11584" y="13612"/>
                    <a:pt x="10181" y="14190"/>
                    <a:pt x="8689" y="14190"/>
                  </a:cubicBezTo>
                  <a:cubicBezTo>
                    <a:pt x="7197" y="14190"/>
                    <a:pt x="5795" y="13612"/>
                    <a:pt x="4741" y="12563"/>
                  </a:cubicBezTo>
                  <a:cubicBezTo>
                    <a:pt x="3688" y="11517"/>
                    <a:pt x="3108" y="10125"/>
                    <a:pt x="3108" y="8646"/>
                  </a:cubicBezTo>
                  <a:cubicBezTo>
                    <a:pt x="3108" y="7166"/>
                    <a:pt x="3688" y="5775"/>
                    <a:pt x="4741" y="4729"/>
                  </a:cubicBezTo>
                  <a:cubicBezTo>
                    <a:pt x="5795" y="3680"/>
                    <a:pt x="7197" y="3102"/>
                    <a:pt x="8689" y="3102"/>
                  </a:cubicBezTo>
                  <a:close/>
                  <a:moveTo>
                    <a:pt x="16149" y="13086"/>
                  </a:moveTo>
                  <a:cubicBezTo>
                    <a:pt x="16951" y="11758"/>
                    <a:pt x="17378" y="10235"/>
                    <a:pt x="17378" y="8646"/>
                  </a:cubicBezTo>
                  <a:cubicBezTo>
                    <a:pt x="17378" y="6336"/>
                    <a:pt x="16474" y="4164"/>
                    <a:pt x="14832" y="2531"/>
                  </a:cubicBezTo>
                  <a:cubicBezTo>
                    <a:pt x="13191" y="899"/>
                    <a:pt x="11009" y="0"/>
                    <a:pt x="8689" y="0"/>
                  </a:cubicBezTo>
                  <a:cubicBezTo>
                    <a:pt x="6370" y="0"/>
                    <a:pt x="4188" y="899"/>
                    <a:pt x="2547" y="2531"/>
                  </a:cubicBezTo>
                  <a:cubicBezTo>
                    <a:pt x="905" y="4164"/>
                    <a:pt x="0" y="6336"/>
                    <a:pt x="0" y="8646"/>
                  </a:cubicBezTo>
                  <a:cubicBezTo>
                    <a:pt x="0" y="10957"/>
                    <a:pt x="905" y="13128"/>
                    <a:pt x="2547" y="14762"/>
                  </a:cubicBezTo>
                  <a:cubicBezTo>
                    <a:pt x="4188" y="16393"/>
                    <a:pt x="6369" y="17292"/>
                    <a:pt x="8689" y="17292"/>
                  </a:cubicBezTo>
                  <a:cubicBezTo>
                    <a:pt x="8689" y="17292"/>
                    <a:pt x="8689" y="17292"/>
                    <a:pt x="8690" y="17292"/>
                  </a:cubicBezTo>
                  <a:cubicBezTo>
                    <a:pt x="10229" y="17292"/>
                    <a:pt x="11708" y="16896"/>
                    <a:pt x="13008" y="16152"/>
                  </a:cubicBezTo>
                  <a:lnTo>
                    <a:pt x="18487" y="21600"/>
                  </a:lnTo>
                  <a:lnTo>
                    <a:pt x="21600" y="18505"/>
                  </a:lnTo>
                  <a:cubicBezTo>
                    <a:pt x="21600" y="18505"/>
                    <a:pt x="16149" y="13086"/>
                    <a:pt x="16149" y="13086"/>
                  </a:cubicBezTo>
                  <a:close/>
                </a:path>
              </a:pathLst>
            </a:custGeom>
            <a:solidFill>
              <a:srgbClr val="FFFFFF"/>
            </a:solidFill>
            <a:ln w="12700" cap="flat">
              <a:noFill/>
              <a:miter lim="400000"/>
            </a:ln>
            <a:effectLst/>
          </p:spPr>
          <p:txBody>
            <a:bodyPr wrap="square" lIns="0" tIns="0" rIns="0" bIns="0" numCol="1" anchor="ctr">
              <a:noAutofit/>
            </a:bodyPr>
            <a:lstStyle/>
            <a:p>
              <a:endParaRPr sz="1266"/>
            </a:p>
          </p:txBody>
        </p:sp>
      </p:grpSp>
      <p:grpSp>
        <p:nvGrpSpPr>
          <p:cNvPr id="58" name="Group"/>
          <p:cNvGrpSpPr/>
          <p:nvPr/>
        </p:nvGrpSpPr>
        <p:grpSpPr>
          <a:xfrm>
            <a:off x="2427584" y="2709909"/>
            <a:ext cx="2033974" cy="2033975"/>
            <a:chOff x="0" y="0"/>
            <a:chExt cx="2540000" cy="2540000"/>
          </a:xfrm>
        </p:grpSpPr>
        <p:sp>
          <p:nvSpPr>
            <p:cNvPr id="56" name="Circle"/>
            <p:cNvSpPr/>
            <p:nvPr/>
          </p:nvSpPr>
          <p:spPr>
            <a:xfrm>
              <a:off x="0" y="0"/>
              <a:ext cx="2540000" cy="2540000"/>
            </a:xfrm>
            <a:prstGeom prst="ellipse">
              <a:avLst/>
            </a:prstGeom>
            <a:solidFill>
              <a:srgbClr val="3197E0"/>
            </a:solidFill>
            <a:ln w="12700" cap="flat">
              <a:noFill/>
              <a:miter lim="400000"/>
            </a:ln>
            <a:effectLst/>
          </p:spPr>
          <p:txBody>
            <a:bodyPr wrap="square" lIns="0" tIns="0" rIns="0" bIns="0" numCol="1" anchor="t">
              <a:noAutofit/>
            </a:bodyPr>
            <a:lstStyle/>
            <a:p>
              <a:endParaRPr sz="1266"/>
            </a:p>
          </p:txBody>
        </p:sp>
        <p:sp>
          <p:nvSpPr>
            <p:cNvPr id="57" name="Shape"/>
            <p:cNvSpPr/>
            <p:nvPr/>
          </p:nvSpPr>
          <p:spPr>
            <a:xfrm>
              <a:off x="823696" y="753268"/>
              <a:ext cx="892609" cy="797770"/>
            </a:xfrm>
            <a:custGeom>
              <a:avLst/>
              <a:gdLst/>
              <a:ahLst/>
              <a:cxnLst>
                <a:cxn ang="0">
                  <a:pos x="wd2" y="hd2"/>
                </a:cxn>
                <a:cxn ang="5400000">
                  <a:pos x="wd2" y="hd2"/>
                </a:cxn>
                <a:cxn ang="10800000">
                  <a:pos x="wd2" y="hd2"/>
                </a:cxn>
                <a:cxn ang="16200000">
                  <a:pos x="wd2" y="hd2"/>
                </a:cxn>
              </a:cxnLst>
              <a:rect l="0" t="0" r="r" b="b"/>
              <a:pathLst>
                <a:path w="21600" h="21484" extrusionOk="0">
                  <a:moveTo>
                    <a:pt x="19415" y="16649"/>
                  </a:moveTo>
                  <a:cubicBezTo>
                    <a:pt x="20161" y="16995"/>
                    <a:pt x="20794" y="17015"/>
                    <a:pt x="20797" y="18016"/>
                  </a:cubicBezTo>
                  <a:lnTo>
                    <a:pt x="21600" y="21484"/>
                  </a:lnTo>
                  <a:lnTo>
                    <a:pt x="0" y="21484"/>
                  </a:lnTo>
                  <a:cubicBezTo>
                    <a:pt x="91" y="20771"/>
                    <a:pt x="349" y="19060"/>
                    <a:pt x="573" y="18136"/>
                  </a:cubicBezTo>
                  <a:cubicBezTo>
                    <a:pt x="679" y="17700"/>
                    <a:pt x="1212" y="16975"/>
                    <a:pt x="2036" y="16624"/>
                  </a:cubicBezTo>
                  <a:cubicBezTo>
                    <a:pt x="4050" y="15766"/>
                    <a:pt x="6877" y="14370"/>
                    <a:pt x="7251" y="13724"/>
                  </a:cubicBezTo>
                  <a:cubicBezTo>
                    <a:pt x="7484" y="13323"/>
                    <a:pt x="7579" y="13743"/>
                    <a:pt x="7681" y="13421"/>
                  </a:cubicBezTo>
                  <a:cubicBezTo>
                    <a:pt x="7916" y="12679"/>
                    <a:pt x="7968" y="11587"/>
                    <a:pt x="7968" y="11587"/>
                  </a:cubicBezTo>
                  <a:cubicBezTo>
                    <a:pt x="7848" y="11494"/>
                    <a:pt x="7572" y="10786"/>
                    <a:pt x="7434" y="10117"/>
                  </a:cubicBezTo>
                  <a:cubicBezTo>
                    <a:pt x="7387" y="9891"/>
                    <a:pt x="7082" y="9884"/>
                    <a:pt x="6846" y="8995"/>
                  </a:cubicBezTo>
                  <a:cubicBezTo>
                    <a:pt x="6653" y="8263"/>
                    <a:pt x="6425" y="7272"/>
                    <a:pt x="6518" y="6932"/>
                  </a:cubicBezTo>
                  <a:cubicBezTo>
                    <a:pt x="6566" y="6758"/>
                    <a:pt x="6695" y="6822"/>
                    <a:pt x="6716" y="6831"/>
                  </a:cubicBezTo>
                  <a:cubicBezTo>
                    <a:pt x="6697" y="6706"/>
                    <a:pt x="6673" y="6705"/>
                    <a:pt x="6649" y="6531"/>
                  </a:cubicBezTo>
                  <a:cubicBezTo>
                    <a:pt x="6603" y="6199"/>
                    <a:pt x="6428" y="5653"/>
                    <a:pt x="6414" y="5330"/>
                  </a:cubicBezTo>
                  <a:cubicBezTo>
                    <a:pt x="6302" y="2941"/>
                    <a:pt x="6814" y="1517"/>
                    <a:pt x="7802" y="834"/>
                  </a:cubicBezTo>
                  <a:cubicBezTo>
                    <a:pt x="8064" y="653"/>
                    <a:pt x="9136" y="145"/>
                    <a:pt x="9462" y="64"/>
                  </a:cubicBezTo>
                  <a:cubicBezTo>
                    <a:pt x="10187" y="-116"/>
                    <a:pt x="11659" y="109"/>
                    <a:pt x="12338" y="443"/>
                  </a:cubicBezTo>
                  <a:cubicBezTo>
                    <a:pt x="14203" y="1346"/>
                    <a:pt x="14766" y="2285"/>
                    <a:pt x="14624" y="5330"/>
                  </a:cubicBezTo>
                  <a:cubicBezTo>
                    <a:pt x="14599" y="5877"/>
                    <a:pt x="14486" y="6618"/>
                    <a:pt x="14433" y="6945"/>
                  </a:cubicBezTo>
                  <a:cubicBezTo>
                    <a:pt x="14521" y="6860"/>
                    <a:pt x="14606" y="6807"/>
                    <a:pt x="14679" y="6813"/>
                  </a:cubicBezTo>
                  <a:cubicBezTo>
                    <a:pt x="14982" y="6833"/>
                    <a:pt x="14696" y="8105"/>
                    <a:pt x="14460" y="8995"/>
                  </a:cubicBezTo>
                  <a:cubicBezTo>
                    <a:pt x="14225" y="9884"/>
                    <a:pt x="13904" y="9888"/>
                    <a:pt x="13872" y="10117"/>
                  </a:cubicBezTo>
                  <a:cubicBezTo>
                    <a:pt x="13761" y="10901"/>
                    <a:pt x="13490" y="11361"/>
                    <a:pt x="13347" y="11576"/>
                  </a:cubicBezTo>
                  <a:cubicBezTo>
                    <a:pt x="13347" y="11576"/>
                    <a:pt x="13436" y="12775"/>
                    <a:pt x="13704" y="13449"/>
                  </a:cubicBezTo>
                  <a:cubicBezTo>
                    <a:pt x="13812" y="13730"/>
                    <a:pt x="13931" y="13430"/>
                    <a:pt x="14102" y="13742"/>
                  </a:cubicBezTo>
                  <a:cubicBezTo>
                    <a:pt x="14018" y="13588"/>
                    <a:pt x="14272" y="14339"/>
                    <a:pt x="15405" y="14858"/>
                  </a:cubicBezTo>
                  <a:cubicBezTo>
                    <a:pt x="17512" y="15825"/>
                    <a:pt x="18500" y="16226"/>
                    <a:pt x="19415" y="16649"/>
                  </a:cubicBezTo>
                  <a:close/>
                </a:path>
              </a:pathLst>
            </a:custGeom>
            <a:solidFill>
              <a:srgbClr val="FFFFFF"/>
            </a:solidFill>
            <a:ln w="12700" cap="flat">
              <a:noFill/>
              <a:miter lim="400000"/>
            </a:ln>
            <a:effectLst/>
          </p:spPr>
          <p:txBody>
            <a:bodyPr wrap="square" lIns="0" tIns="0" rIns="0" bIns="0" numCol="1" anchor="ctr">
              <a:noAutofit/>
            </a:bodyPr>
            <a:lstStyle/>
            <a:p>
              <a:pPr>
                <a:defRPr>
                  <a:solidFill>
                    <a:srgbClr val="4C4C4C"/>
                  </a:solidFill>
                </a:defRPr>
              </a:pPr>
              <a:endParaRPr sz="1266"/>
            </a:p>
          </p:txBody>
        </p:sp>
      </p:grpSp>
      <p:sp>
        <p:nvSpPr>
          <p:cNvPr id="3" name="文本框 2">
            <a:extLst>
              <a:ext uri="{FF2B5EF4-FFF2-40B4-BE49-F238E27FC236}">
                <a16:creationId xmlns:a16="http://schemas.microsoft.com/office/drawing/2014/main" id="{13C62930-FF50-4510-A640-64EEE5584D50}"/>
              </a:ext>
            </a:extLst>
          </p:cNvPr>
          <p:cNvSpPr txBox="1"/>
          <p:nvPr/>
        </p:nvSpPr>
        <p:spPr>
          <a:xfrm>
            <a:off x="1160403" y="4939686"/>
            <a:ext cx="998986" cy="420626"/>
          </a:xfrm>
          <a:prstGeom prst="rect">
            <a:avLst/>
          </a:prstGeom>
          <a:noFill/>
        </p:spPr>
        <p:txBody>
          <a:bodyPr wrap="none" rtlCol="0">
            <a:spAutoFit/>
          </a:bodyPr>
          <a:lstStyle/>
          <a:p>
            <a:r>
              <a:rPr lang="zh-CN" altLang="en-US" dirty="0"/>
              <a:t>财富值</a:t>
            </a:r>
          </a:p>
        </p:txBody>
      </p:sp>
      <p:sp>
        <p:nvSpPr>
          <p:cNvPr id="64" name="文本框 63">
            <a:extLst>
              <a:ext uri="{FF2B5EF4-FFF2-40B4-BE49-F238E27FC236}">
                <a16:creationId xmlns:a16="http://schemas.microsoft.com/office/drawing/2014/main" id="{A50A1A4B-DF7B-4780-86C4-57676FF12A57}"/>
              </a:ext>
            </a:extLst>
          </p:cNvPr>
          <p:cNvSpPr txBox="1"/>
          <p:nvPr/>
        </p:nvSpPr>
        <p:spPr>
          <a:xfrm>
            <a:off x="1571721" y="2041212"/>
            <a:ext cx="998986" cy="420626"/>
          </a:xfrm>
          <a:prstGeom prst="rect">
            <a:avLst/>
          </a:prstGeom>
          <a:noFill/>
        </p:spPr>
        <p:txBody>
          <a:bodyPr wrap="none" rtlCol="0">
            <a:spAutoFit/>
          </a:bodyPr>
          <a:lstStyle/>
          <a:p>
            <a:r>
              <a:rPr lang="zh-CN" altLang="en-US" dirty="0"/>
              <a:t>智力值</a:t>
            </a:r>
          </a:p>
        </p:txBody>
      </p:sp>
      <p:sp>
        <p:nvSpPr>
          <p:cNvPr id="66" name="文本框 65">
            <a:extLst>
              <a:ext uri="{FF2B5EF4-FFF2-40B4-BE49-F238E27FC236}">
                <a16:creationId xmlns:a16="http://schemas.microsoft.com/office/drawing/2014/main" id="{46DE27B8-B747-4D5D-BEBE-BEDF7D1210E7}"/>
              </a:ext>
            </a:extLst>
          </p:cNvPr>
          <p:cNvSpPr txBox="1"/>
          <p:nvPr/>
        </p:nvSpPr>
        <p:spPr>
          <a:xfrm>
            <a:off x="419456" y="3440757"/>
            <a:ext cx="998986" cy="420626"/>
          </a:xfrm>
          <a:prstGeom prst="rect">
            <a:avLst/>
          </a:prstGeom>
          <a:noFill/>
        </p:spPr>
        <p:txBody>
          <a:bodyPr wrap="none" rtlCol="0">
            <a:spAutoFit/>
          </a:bodyPr>
          <a:lstStyle/>
          <a:p>
            <a:r>
              <a:rPr lang="zh-CN" altLang="en-US" dirty="0"/>
              <a:t>体力值</a:t>
            </a:r>
          </a:p>
        </p:txBody>
      </p:sp>
      <p:sp>
        <p:nvSpPr>
          <p:cNvPr id="67" name="文本框 66">
            <a:extLst>
              <a:ext uri="{FF2B5EF4-FFF2-40B4-BE49-F238E27FC236}">
                <a16:creationId xmlns:a16="http://schemas.microsoft.com/office/drawing/2014/main" id="{957113CD-929E-403B-807C-AB336DB63779}"/>
              </a:ext>
            </a:extLst>
          </p:cNvPr>
          <p:cNvSpPr txBox="1"/>
          <p:nvPr/>
        </p:nvSpPr>
        <p:spPr>
          <a:xfrm>
            <a:off x="5195560" y="4559429"/>
            <a:ext cx="739746" cy="420626"/>
          </a:xfrm>
          <a:prstGeom prst="rect">
            <a:avLst/>
          </a:prstGeom>
          <a:noFill/>
        </p:spPr>
        <p:txBody>
          <a:bodyPr wrap="none" rtlCol="0">
            <a:spAutoFit/>
          </a:bodyPr>
          <a:lstStyle/>
          <a:p>
            <a:r>
              <a:rPr lang="zh-CN" altLang="en-US" dirty="0"/>
              <a:t>学分</a:t>
            </a:r>
          </a:p>
        </p:txBody>
      </p:sp>
      <p:sp>
        <p:nvSpPr>
          <p:cNvPr id="68" name="文本框 67">
            <a:extLst>
              <a:ext uri="{FF2B5EF4-FFF2-40B4-BE49-F238E27FC236}">
                <a16:creationId xmlns:a16="http://schemas.microsoft.com/office/drawing/2014/main" id="{4F2C600D-1CD0-4700-B951-59AB97FBC187}"/>
              </a:ext>
            </a:extLst>
          </p:cNvPr>
          <p:cNvSpPr txBox="1"/>
          <p:nvPr/>
        </p:nvSpPr>
        <p:spPr>
          <a:xfrm>
            <a:off x="5250351" y="2751496"/>
            <a:ext cx="998986" cy="420626"/>
          </a:xfrm>
          <a:prstGeom prst="rect">
            <a:avLst/>
          </a:prstGeom>
          <a:noFill/>
        </p:spPr>
        <p:txBody>
          <a:bodyPr wrap="none" rtlCol="0">
            <a:spAutoFit/>
          </a:bodyPr>
          <a:lstStyle/>
          <a:p>
            <a:r>
              <a:rPr lang="zh-CN" altLang="en-US" dirty="0"/>
              <a:t>健康值</a:t>
            </a:r>
          </a:p>
        </p:txBody>
      </p:sp>
      <p:sp>
        <p:nvSpPr>
          <p:cNvPr id="4" name="文本框 3">
            <a:extLst>
              <a:ext uri="{FF2B5EF4-FFF2-40B4-BE49-F238E27FC236}">
                <a16:creationId xmlns:a16="http://schemas.microsoft.com/office/drawing/2014/main" id="{DCEDE437-3667-4AB8-BCE4-C3085698E2A9}"/>
              </a:ext>
            </a:extLst>
          </p:cNvPr>
          <p:cNvSpPr txBox="1"/>
          <p:nvPr/>
        </p:nvSpPr>
        <p:spPr>
          <a:xfrm>
            <a:off x="6680930" y="650841"/>
            <a:ext cx="4778832" cy="532453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solidFill>
                  <a:schemeClr val="accent1"/>
                </a:solidFill>
              </a:rPr>
              <a:t>财富值：</a:t>
            </a:r>
            <a:r>
              <a:rPr lang="zh-CN" altLang="en-US" sz="2000" dirty="0"/>
              <a:t>金钱数。为</a:t>
            </a:r>
            <a:r>
              <a:rPr lang="en-US" altLang="zh-CN" sz="2000" dirty="0"/>
              <a:t>0</a:t>
            </a:r>
            <a:r>
              <a:rPr lang="zh-CN" altLang="en-US" sz="2000" dirty="0"/>
              <a:t>将破产出局。</a:t>
            </a:r>
            <a:endParaRPr lang="en-US" altLang="zh-CN" sz="2000" dirty="0"/>
          </a:p>
          <a:p>
            <a:pPr marL="285750" indent="-285750">
              <a:buFont typeface="Arial" panose="020B0604020202020204" pitchFamily="34" charset="0"/>
              <a:buChar char="•"/>
            </a:pPr>
            <a:endParaRPr lang="en-US" altLang="zh-CN" sz="2000" b="1" dirty="0">
              <a:solidFill>
                <a:schemeClr val="accent1"/>
              </a:solidFill>
            </a:endParaRPr>
          </a:p>
          <a:p>
            <a:pPr marL="285750" indent="-285750">
              <a:buFont typeface="Arial" panose="020B0604020202020204" pitchFamily="34" charset="0"/>
              <a:buChar char="•"/>
            </a:pPr>
            <a:r>
              <a:rPr lang="zh-CN" altLang="en-US" sz="2400" b="1" dirty="0">
                <a:solidFill>
                  <a:schemeClr val="accent1"/>
                </a:solidFill>
              </a:rPr>
              <a:t>体力值：</a:t>
            </a:r>
            <a:r>
              <a:rPr lang="zh-CN" altLang="en-US" sz="2000" dirty="0"/>
              <a:t>消耗属性，有体力才能进行学习等行动，无体力时进入医院休息</a:t>
            </a:r>
            <a:r>
              <a:rPr lang="en-US" altLang="zh-CN" sz="2000" dirty="0"/>
              <a:t>2</a:t>
            </a:r>
            <a:r>
              <a:rPr lang="zh-CN" altLang="en-US" sz="2000" dirty="0"/>
              <a:t>回合。</a:t>
            </a:r>
            <a:endParaRPr lang="en-US" altLang="zh-CN" sz="2000" dirty="0"/>
          </a:p>
          <a:p>
            <a:endParaRPr lang="en-US" altLang="zh-CN" dirty="0"/>
          </a:p>
          <a:p>
            <a:pPr marL="285750" indent="-285750">
              <a:buFont typeface="Arial" panose="020B0604020202020204" pitchFamily="34" charset="0"/>
              <a:buChar char="•"/>
            </a:pPr>
            <a:r>
              <a:rPr lang="zh-CN" altLang="en-US" sz="2400" b="1" dirty="0">
                <a:solidFill>
                  <a:schemeClr val="accent1"/>
                </a:solidFill>
              </a:rPr>
              <a:t>学分：</a:t>
            </a:r>
            <a:r>
              <a:rPr lang="zh-CN" altLang="en-US" sz="2000" dirty="0"/>
              <a:t>通过学习获得，学习时间越长学分越多。</a:t>
            </a:r>
            <a:endParaRPr lang="en-US" altLang="zh-CN" sz="2000" dirty="0"/>
          </a:p>
          <a:p>
            <a:endParaRPr lang="en-US" altLang="zh-CN" sz="2400" dirty="0"/>
          </a:p>
          <a:p>
            <a:pPr marL="285750" indent="-285750">
              <a:buFont typeface="Arial" panose="020B0604020202020204" pitchFamily="34" charset="0"/>
              <a:buChar char="•"/>
            </a:pPr>
            <a:r>
              <a:rPr lang="zh-CN" altLang="en-US" sz="2400" b="1" dirty="0">
                <a:solidFill>
                  <a:schemeClr val="accent1"/>
                </a:solidFill>
              </a:rPr>
              <a:t>健康：</a:t>
            </a:r>
            <a:r>
              <a:rPr lang="zh-CN" altLang="en-US" sz="2000" dirty="0"/>
              <a:t>通过锻炼维持，一段时间不锻炼健康值降低。为</a:t>
            </a:r>
            <a:r>
              <a:rPr lang="en-US" altLang="zh-CN" sz="2000" dirty="0"/>
              <a:t>0</a:t>
            </a:r>
            <a:r>
              <a:rPr lang="zh-CN" altLang="en-US" sz="2000" dirty="0"/>
              <a:t>则送进校医室休息</a:t>
            </a:r>
            <a:r>
              <a:rPr lang="en-US" altLang="zh-CN" sz="2000" dirty="0"/>
              <a:t>3</a:t>
            </a:r>
            <a:r>
              <a:rPr lang="zh-CN" altLang="en-US" sz="2000" dirty="0"/>
              <a:t>回合。</a:t>
            </a:r>
            <a:endParaRPr lang="en-US" altLang="zh-CN" sz="2000"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sz="2400" b="1" dirty="0">
                <a:solidFill>
                  <a:schemeClr val="accent1"/>
                </a:solidFill>
              </a:rPr>
              <a:t>智力值：</a:t>
            </a:r>
            <a:r>
              <a:rPr lang="zh-CN" altLang="en-US" sz="2000" dirty="0"/>
              <a:t>提高学习效率，增加单位学习时间获得学分数。锻炼身体可以提高智力。</a:t>
            </a:r>
            <a:endParaRPr lang="en-US" altLang="zh-CN" sz="2000" dirty="0"/>
          </a:p>
        </p:txBody>
      </p:sp>
    </p:spTree>
    <p:extLst>
      <p:ext uri="{BB962C8B-B14F-4D97-AF65-F5344CB8AC3E}">
        <p14:creationId xmlns:p14="http://schemas.microsoft.com/office/powerpoint/2010/main" val="220823315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Ipsum Elit Condimentum Venenatis">
            <a:extLst>
              <a:ext uri="{FF2B5EF4-FFF2-40B4-BE49-F238E27FC236}">
                <a16:creationId xmlns:a16="http://schemas.microsoft.com/office/drawing/2014/main" id="{C69A8A04-6882-44D3-90C5-25A4714E30B8}"/>
              </a:ext>
            </a:extLst>
          </p:cNvPr>
          <p:cNvSpPr/>
          <p:nvPr/>
        </p:nvSpPr>
        <p:spPr>
          <a:xfrm>
            <a:off x="2416969" y="784042"/>
            <a:ext cx="7355904" cy="4464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nSpc>
                <a:spcPct val="90000"/>
              </a:lnSpc>
              <a:defRPr sz="4000">
                <a:solidFill>
                  <a:srgbClr val="3484C9"/>
                </a:solidFill>
              </a:defRPr>
            </a:lvl1pPr>
          </a:lstStyle>
          <a:p>
            <a:r>
              <a:rPr lang="zh-CN" altLang="en-US" sz="2812" dirty="0"/>
              <a:t>校园功能区</a:t>
            </a:r>
            <a:endParaRPr sz="2812" dirty="0"/>
          </a:p>
        </p:txBody>
      </p:sp>
      <p:pic>
        <p:nvPicPr>
          <p:cNvPr id="10" name="图片 9">
            <a:extLst>
              <a:ext uri="{FF2B5EF4-FFF2-40B4-BE49-F238E27FC236}">
                <a16:creationId xmlns:a16="http://schemas.microsoft.com/office/drawing/2014/main" id="{A58FB4CA-1F8F-49B3-815B-9BAF2B0741FA}"/>
              </a:ext>
            </a:extLst>
          </p:cNvPr>
          <p:cNvPicPr>
            <a:picLocks noChangeAspect="1"/>
          </p:cNvPicPr>
          <p:nvPr/>
        </p:nvPicPr>
        <p:blipFill>
          <a:blip r:embed="rId3"/>
          <a:stretch>
            <a:fillRect/>
          </a:stretch>
        </p:blipFill>
        <p:spPr>
          <a:xfrm>
            <a:off x="5402424" y="1207539"/>
            <a:ext cx="6527193" cy="5000672"/>
          </a:xfrm>
          <a:prstGeom prst="rect">
            <a:avLst/>
          </a:prstGeom>
        </p:spPr>
      </p:pic>
      <p:grpSp>
        <p:nvGrpSpPr>
          <p:cNvPr id="14" name="组合 13">
            <a:extLst>
              <a:ext uri="{FF2B5EF4-FFF2-40B4-BE49-F238E27FC236}">
                <a16:creationId xmlns:a16="http://schemas.microsoft.com/office/drawing/2014/main" id="{D92CADFD-ABA6-414B-A577-3F0B6A7F03CF}"/>
              </a:ext>
            </a:extLst>
          </p:cNvPr>
          <p:cNvGrpSpPr/>
          <p:nvPr/>
        </p:nvGrpSpPr>
        <p:grpSpPr>
          <a:xfrm>
            <a:off x="692159" y="1846814"/>
            <a:ext cx="4466617" cy="4032586"/>
            <a:chOff x="738813" y="1319167"/>
            <a:chExt cx="5832079" cy="5265360"/>
          </a:xfrm>
        </p:grpSpPr>
        <p:pic>
          <p:nvPicPr>
            <p:cNvPr id="2" name="图片 1">
              <a:extLst>
                <a:ext uri="{FF2B5EF4-FFF2-40B4-BE49-F238E27FC236}">
                  <a16:creationId xmlns:a16="http://schemas.microsoft.com/office/drawing/2014/main" id="{3701831F-9987-4C90-9B26-483ACA9B9922}"/>
                </a:ext>
              </a:extLst>
            </p:cNvPr>
            <p:cNvPicPr>
              <a:picLocks noChangeAspect="1"/>
            </p:cNvPicPr>
            <p:nvPr/>
          </p:nvPicPr>
          <p:blipFill>
            <a:blip r:embed="rId4"/>
            <a:stretch>
              <a:fillRect/>
            </a:stretch>
          </p:blipFill>
          <p:spPr>
            <a:xfrm>
              <a:off x="783758" y="1931435"/>
              <a:ext cx="458738" cy="607829"/>
            </a:xfrm>
            <a:prstGeom prst="rect">
              <a:avLst/>
            </a:prstGeom>
          </p:spPr>
        </p:pic>
        <p:pic>
          <p:nvPicPr>
            <p:cNvPr id="3" name="图片 2">
              <a:extLst>
                <a:ext uri="{FF2B5EF4-FFF2-40B4-BE49-F238E27FC236}">
                  <a16:creationId xmlns:a16="http://schemas.microsoft.com/office/drawing/2014/main" id="{1333BAB1-0B3A-4938-9678-205048183652}"/>
                </a:ext>
              </a:extLst>
            </p:cNvPr>
            <p:cNvPicPr>
              <a:picLocks noChangeAspect="1"/>
            </p:cNvPicPr>
            <p:nvPr/>
          </p:nvPicPr>
          <p:blipFill>
            <a:blip r:embed="rId5"/>
            <a:stretch>
              <a:fillRect/>
            </a:stretch>
          </p:blipFill>
          <p:spPr>
            <a:xfrm>
              <a:off x="738813" y="2643440"/>
              <a:ext cx="528198" cy="505722"/>
            </a:xfrm>
            <a:prstGeom prst="rect">
              <a:avLst/>
            </a:prstGeom>
          </p:spPr>
        </p:pic>
        <p:pic>
          <p:nvPicPr>
            <p:cNvPr id="4" name="图片 3">
              <a:extLst>
                <a:ext uri="{FF2B5EF4-FFF2-40B4-BE49-F238E27FC236}">
                  <a16:creationId xmlns:a16="http://schemas.microsoft.com/office/drawing/2014/main" id="{46CF9388-4CEE-4284-A8ED-B9E94CB5FCBA}"/>
                </a:ext>
              </a:extLst>
            </p:cNvPr>
            <p:cNvPicPr>
              <a:picLocks noChangeAspect="1"/>
            </p:cNvPicPr>
            <p:nvPr/>
          </p:nvPicPr>
          <p:blipFill>
            <a:blip r:embed="rId6"/>
            <a:stretch>
              <a:fillRect/>
            </a:stretch>
          </p:blipFill>
          <p:spPr>
            <a:xfrm>
              <a:off x="792147" y="3324856"/>
              <a:ext cx="457199" cy="527538"/>
            </a:xfrm>
            <a:prstGeom prst="rect">
              <a:avLst/>
            </a:prstGeom>
          </p:spPr>
        </p:pic>
        <p:pic>
          <p:nvPicPr>
            <p:cNvPr id="5" name="图片 4">
              <a:extLst>
                <a:ext uri="{FF2B5EF4-FFF2-40B4-BE49-F238E27FC236}">
                  <a16:creationId xmlns:a16="http://schemas.microsoft.com/office/drawing/2014/main" id="{3F5AF6E2-8D1B-47C1-AF2C-1321DB9F070A}"/>
                </a:ext>
              </a:extLst>
            </p:cNvPr>
            <p:cNvPicPr>
              <a:picLocks noChangeAspect="1"/>
            </p:cNvPicPr>
            <p:nvPr/>
          </p:nvPicPr>
          <p:blipFill>
            <a:blip r:embed="rId7"/>
            <a:stretch>
              <a:fillRect/>
            </a:stretch>
          </p:blipFill>
          <p:spPr>
            <a:xfrm>
              <a:off x="783758" y="4074723"/>
              <a:ext cx="458738" cy="494026"/>
            </a:xfrm>
            <a:prstGeom prst="rect">
              <a:avLst/>
            </a:prstGeom>
          </p:spPr>
        </p:pic>
        <p:pic>
          <p:nvPicPr>
            <p:cNvPr id="6" name="图片 5">
              <a:extLst>
                <a:ext uri="{FF2B5EF4-FFF2-40B4-BE49-F238E27FC236}">
                  <a16:creationId xmlns:a16="http://schemas.microsoft.com/office/drawing/2014/main" id="{5190E89B-848E-4452-B04A-8DA41A47B558}"/>
                </a:ext>
              </a:extLst>
            </p:cNvPr>
            <p:cNvPicPr>
              <a:picLocks noChangeAspect="1"/>
            </p:cNvPicPr>
            <p:nvPr/>
          </p:nvPicPr>
          <p:blipFill>
            <a:blip r:embed="rId8"/>
            <a:stretch>
              <a:fillRect/>
            </a:stretch>
          </p:blipFill>
          <p:spPr>
            <a:xfrm>
              <a:off x="783757" y="4758811"/>
              <a:ext cx="459559" cy="494026"/>
            </a:xfrm>
            <a:prstGeom prst="rect">
              <a:avLst/>
            </a:prstGeom>
          </p:spPr>
        </p:pic>
        <p:pic>
          <p:nvPicPr>
            <p:cNvPr id="7" name="图片 6">
              <a:extLst>
                <a:ext uri="{FF2B5EF4-FFF2-40B4-BE49-F238E27FC236}">
                  <a16:creationId xmlns:a16="http://schemas.microsoft.com/office/drawing/2014/main" id="{BE70B005-4CA3-4F99-9535-3430030B55F9}"/>
                </a:ext>
              </a:extLst>
            </p:cNvPr>
            <p:cNvPicPr>
              <a:picLocks noChangeAspect="1"/>
            </p:cNvPicPr>
            <p:nvPr/>
          </p:nvPicPr>
          <p:blipFill>
            <a:blip r:embed="rId9"/>
            <a:stretch>
              <a:fillRect/>
            </a:stretch>
          </p:blipFill>
          <p:spPr>
            <a:xfrm>
              <a:off x="782816" y="5470036"/>
              <a:ext cx="471049" cy="494026"/>
            </a:xfrm>
            <a:prstGeom prst="rect">
              <a:avLst/>
            </a:prstGeom>
          </p:spPr>
        </p:pic>
        <p:pic>
          <p:nvPicPr>
            <p:cNvPr id="8" name="图片 7">
              <a:extLst>
                <a:ext uri="{FF2B5EF4-FFF2-40B4-BE49-F238E27FC236}">
                  <a16:creationId xmlns:a16="http://schemas.microsoft.com/office/drawing/2014/main" id="{150F1B73-B7D1-43AD-9CF0-51241D601709}"/>
                </a:ext>
              </a:extLst>
            </p:cNvPr>
            <p:cNvPicPr>
              <a:picLocks noChangeAspect="1"/>
            </p:cNvPicPr>
            <p:nvPr/>
          </p:nvPicPr>
          <p:blipFill>
            <a:blip r:embed="rId10"/>
            <a:stretch>
              <a:fillRect/>
            </a:stretch>
          </p:blipFill>
          <p:spPr>
            <a:xfrm>
              <a:off x="782816" y="6135944"/>
              <a:ext cx="459798" cy="448583"/>
            </a:xfrm>
            <a:prstGeom prst="rect">
              <a:avLst/>
            </a:prstGeom>
          </p:spPr>
        </p:pic>
        <p:graphicFrame>
          <p:nvGraphicFramePr>
            <p:cNvPr id="9" name="对象 8">
              <a:extLst>
                <a:ext uri="{FF2B5EF4-FFF2-40B4-BE49-F238E27FC236}">
                  <a16:creationId xmlns:a16="http://schemas.microsoft.com/office/drawing/2014/main" id="{36633EC4-967C-43F5-8503-CC12F63EB8B4}"/>
                </a:ext>
              </a:extLst>
            </p:cNvPr>
            <p:cNvGraphicFramePr>
              <a:graphicFrameLocks noChangeAspect="1"/>
            </p:cNvGraphicFramePr>
            <p:nvPr/>
          </p:nvGraphicFramePr>
          <p:xfrm>
            <a:off x="792147" y="1319167"/>
            <a:ext cx="457200" cy="465137"/>
          </p:xfrm>
          <a:graphic>
            <a:graphicData uri="http://schemas.openxmlformats.org/presentationml/2006/ole">
              <mc:AlternateContent xmlns:mc="http://schemas.openxmlformats.org/markup-compatibility/2006">
                <mc:Choice xmlns:v="urn:schemas-microsoft-com:vml" Requires="v">
                  <p:oleObj spid="_x0000_s11278" name="Image" r:id="rId11" imgW="457200" imgH="464760" progId="Photoshop.Image.13">
                    <p:embed/>
                  </p:oleObj>
                </mc:Choice>
                <mc:Fallback>
                  <p:oleObj name="Image" r:id="rId11" imgW="457200" imgH="464760" progId="Photoshop.Image.13">
                    <p:embed/>
                    <p:pic>
                      <p:nvPicPr>
                        <p:cNvPr id="9" name="对象 8">
                          <a:extLst>
                            <a:ext uri="{FF2B5EF4-FFF2-40B4-BE49-F238E27FC236}">
                              <a16:creationId xmlns:a16="http://schemas.microsoft.com/office/drawing/2014/main" id="{36633EC4-967C-43F5-8503-CC12F63EB8B4}"/>
                            </a:ext>
                          </a:extLst>
                        </p:cNvPr>
                        <p:cNvPicPr/>
                        <p:nvPr/>
                      </p:nvPicPr>
                      <p:blipFill>
                        <a:blip r:embed="rId12"/>
                        <a:stretch>
                          <a:fillRect/>
                        </a:stretch>
                      </p:blipFill>
                      <p:spPr>
                        <a:xfrm>
                          <a:off x="792147" y="1319167"/>
                          <a:ext cx="457200" cy="465137"/>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215B0A96-7414-4A81-B538-5E0C1DBCDE8D}"/>
                </a:ext>
              </a:extLst>
            </p:cNvPr>
            <p:cNvSpPr txBox="1"/>
            <p:nvPr/>
          </p:nvSpPr>
          <p:spPr>
            <a:xfrm>
              <a:off x="1392274" y="1367070"/>
              <a:ext cx="3416321" cy="369332"/>
            </a:xfrm>
            <a:prstGeom prst="rect">
              <a:avLst/>
            </a:prstGeom>
            <a:noFill/>
          </p:spPr>
          <p:txBody>
            <a:bodyPr wrap="none" rtlCol="0">
              <a:spAutoFit/>
            </a:bodyPr>
            <a:lstStyle/>
            <a:p>
              <a:r>
                <a:rPr lang="zh-CN" altLang="en-US" dirty="0"/>
                <a:t>巴士站点：选择移动到其它站点</a:t>
              </a:r>
            </a:p>
          </p:txBody>
        </p:sp>
        <p:sp>
          <p:nvSpPr>
            <p:cNvPr id="16" name="文本框 15">
              <a:extLst>
                <a:ext uri="{FF2B5EF4-FFF2-40B4-BE49-F238E27FC236}">
                  <a16:creationId xmlns:a16="http://schemas.microsoft.com/office/drawing/2014/main" id="{EE8B16E4-326D-40BF-805F-61ECB7D43AA4}"/>
                </a:ext>
              </a:extLst>
            </p:cNvPr>
            <p:cNvSpPr txBox="1"/>
            <p:nvPr/>
          </p:nvSpPr>
          <p:spPr>
            <a:xfrm>
              <a:off x="1392275" y="2039046"/>
              <a:ext cx="5178617" cy="482238"/>
            </a:xfrm>
            <a:prstGeom prst="rect">
              <a:avLst/>
            </a:prstGeom>
            <a:noFill/>
          </p:spPr>
          <p:txBody>
            <a:bodyPr wrap="none" rtlCol="0">
              <a:spAutoFit/>
            </a:bodyPr>
            <a:lstStyle/>
            <a:p>
              <a:r>
                <a:rPr lang="zh-CN" altLang="en-US" dirty="0"/>
                <a:t>学习区：进行学习增加学分、智力值</a:t>
              </a:r>
            </a:p>
          </p:txBody>
        </p:sp>
        <p:sp>
          <p:nvSpPr>
            <p:cNvPr id="17" name="文本框 16">
              <a:extLst>
                <a:ext uri="{FF2B5EF4-FFF2-40B4-BE49-F238E27FC236}">
                  <a16:creationId xmlns:a16="http://schemas.microsoft.com/office/drawing/2014/main" id="{41405EDE-D59F-4F56-847B-00B5B0E46989}"/>
                </a:ext>
              </a:extLst>
            </p:cNvPr>
            <p:cNvSpPr txBox="1"/>
            <p:nvPr/>
          </p:nvSpPr>
          <p:spPr>
            <a:xfrm>
              <a:off x="1392274" y="2711635"/>
              <a:ext cx="3857903" cy="482238"/>
            </a:xfrm>
            <a:prstGeom prst="rect">
              <a:avLst/>
            </a:prstGeom>
            <a:noFill/>
          </p:spPr>
          <p:txBody>
            <a:bodyPr wrap="none" rtlCol="0">
              <a:spAutoFit/>
            </a:bodyPr>
            <a:lstStyle/>
            <a:p>
              <a:r>
                <a:rPr lang="zh-CN" altLang="en-US" dirty="0"/>
                <a:t>商店：购买各类道具或打工</a:t>
              </a:r>
            </a:p>
          </p:txBody>
        </p:sp>
        <p:sp>
          <p:nvSpPr>
            <p:cNvPr id="18" name="文本框 17">
              <a:extLst>
                <a:ext uri="{FF2B5EF4-FFF2-40B4-BE49-F238E27FC236}">
                  <a16:creationId xmlns:a16="http://schemas.microsoft.com/office/drawing/2014/main" id="{49E14B5A-37A6-479B-A7D4-8659191C591B}"/>
                </a:ext>
              </a:extLst>
            </p:cNvPr>
            <p:cNvSpPr txBox="1"/>
            <p:nvPr/>
          </p:nvSpPr>
          <p:spPr>
            <a:xfrm>
              <a:off x="1392274" y="3384224"/>
              <a:ext cx="2262158" cy="369332"/>
            </a:xfrm>
            <a:prstGeom prst="rect">
              <a:avLst/>
            </a:prstGeom>
            <a:noFill/>
          </p:spPr>
          <p:txBody>
            <a:bodyPr wrap="none" rtlCol="0">
              <a:spAutoFit/>
            </a:bodyPr>
            <a:lstStyle/>
            <a:p>
              <a:r>
                <a:rPr lang="zh-CN" altLang="en-US" dirty="0"/>
                <a:t>房产：可购买可升级</a:t>
              </a:r>
            </a:p>
          </p:txBody>
        </p:sp>
        <p:sp>
          <p:nvSpPr>
            <p:cNvPr id="19" name="文本框 18">
              <a:extLst>
                <a:ext uri="{FF2B5EF4-FFF2-40B4-BE49-F238E27FC236}">
                  <a16:creationId xmlns:a16="http://schemas.microsoft.com/office/drawing/2014/main" id="{F5703915-F26B-4D5F-A125-7B912A5F8CFB}"/>
                </a:ext>
              </a:extLst>
            </p:cNvPr>
            <p:cNvSpPr txBox="1"/>
            <p:nvPr/>
          </p:nvSpPr>
          <p:spPr>
            <a:xfrm>
              <a:off x="1392275" y="4137070"/>
              <a:ext cx="4460702" cy="482238"/>
            </a:xfrm>
            <a:prstGeom prst="rect">
              <a:avLst/>
            </a:prstGeom>
            <a:noFill/>
          </p:spPr>
          <p:txBody>
            <a:bodyPr wrap="none" rtlCol="0">
              <a:spAutoFit/>
            </a:bodyPr>
            <a:lstStyle/>
            <a:p>
              <a:r>
                <a:rPr lang="zh-CN" altLang="en-US" dirty="0"/>
                <a:t>教学区：进行学习或当助理打工</a:t>
              </a:r>
            </a:p>
          </p:txBody>
        </p:sp>
        <p:sp>
          <p:nvSpPr>
            <p:cNvPr id="20" name="文本框 10">
              <a:extLst>
                <a:ext uri="{FF2B5EF4-FFF2-40B4-BE49-F238E27FC236}">
                  <a16:creationId xmlns:a16="http://schemas.microsoft.com/office/drawing/2014/main" id="{215B0A96-7414-4A81-B538-5E0C1DBCDE8D}"/>
                </a:ext>
              </a:extLst>
            </p:cNvPr>
            <p:cNvSpPr txBox="1"/>
            <p:nvPr/>
          </p:nvSpPr>
          <p:spPr>
            <a:xfrm>
              <a:off x="1396792" y="4805642"/>
              <a:ext cx="4152099"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娱乐区：锻炼或娱乐，提高智力及健康</a:t>
              </a:r>
            </a:p>
          </p:txBody>
        </p:sp>
        <p:sp>
          <p:nvSpPr>
            <p:cNvPr id="21" name="文本框 10">
              <a:extLst>
                <a:ext uri="{FF2B5EF4-FFF2-40B4-BE49-F238E27FC236}">
                  <a16:creationId xmlns:a16="http://schemas.microsoft.com/office/drawing/2014/main" id="{215B0A96-7414-4A81-B538-5E0C1DBCDE8D}"/>
                </a:ext>
              </a:extLst>
            </p:cNvPr>
            <p:cNvSpPr txBox="1"/>
            <p:nvPr/>
          </p:nvSpPr>
          <p:spPr>
            <a:xfrm>
              <a:off x="1392274" y="5531411"/>
              <a:ext cx="295465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餐厅：恢复体力（行动力）</a:t>
              </a:r>
            </a:p>
          </p:txBody>
        </p:sp>
        <p:sp>
          <p:nvSpPr>
            <p:cNvPr id="22" name="文本框 10">
              <a:extLst>
                <a:ext uri="{FF2B5EF4-FFF2-40B4-BE49-F238E27FC236}">
                  <a16:creationId xmlns:a16="http://schemas.microsoft.com/office/drawing/2014/main" id="{215B0A96-7414-4A81-B538-5E0C1DBCDE8D}"/>
                </a:ext>
              </a:extLst>
            </p:cNvPr>
            <p:cNvSpPr txBox="1"/>
            <p:nvPr/>
          </p:nvSpPr>
          <p:spPr>
            <a:xfrm>
              <a:off x="1392274" y="6175569"/>
              <a:ext cx="295465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触发随机事件：机会与命运</a:t>
              </a:r>
            </a:p>
          </p:txBody>
        </p:sp>
      </p:grpSp>
    </p:spTree>
    <p:extLst>
      <p:ext uri="{BB962C8B-B14F-4D97-AF65-F5344CB8AC3E}">
        <p14:creationId xmlns:p14="http://schemas.microsoft.com/office/powerpoint/2010/main" val="25403294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Ipsum Elit Condimentum Venenatis">
            <a:extLst>
              <a:ext uri="{FF2B5EF4-FFF2-40B4-BE49-F238E27FC236}">
                <a16:creationId xmlns:a16="http://schemas.microsoft.com/office/drawing/2014/main" id="{C69A8A04-6882-44D3-90C5-25A4714E30B8}"/>
              </a:ext>
            </a:extLst>
          </p:cNvPr>
          <p:cNvSpPr/>
          <p:nvPr/>
        </p:nvSpPr>
        <p:spPr>
          <a:xfrm>
            <a:off x="2416969" y="784042"/>
            <a:ext cx="7355904" cy="4464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nSpc>
                <a:spcPct val="90000"/>
              </a:lnSpc>
              <a:defRPr sz="4000">
                <a:solidFill>
                  <a:srgbClr val="3484C9"/>
                </a:solidFill>
              </a:defRPr>
            </a:lvl1pPr>
          </a:lstStyle>
          <a:p>
            <a:r>
              <a:rPr lang="zh-CN" altLang="en-US" sz="2812" dirty="0"/>
              <a:t>游戏规则</a:t>
            </a:r>
            <a:endParaRPr sz="2812" dirty="0"/>
          </a:p>
        </p:txBody>
      </p:sp>
      <p:pic>
        <p:nvPicPr>
          <p:cNvPr id="10" name="图片 9">
            <a:extLst>
              <a:ext uri="{FF2B5EF4-FFF2-40B4-BE49-F238E27FC236}">
                <a16:creationId xmlns:a16="http://schemas.microsoft.com/office/drawing/2014/main" id="{A58FB4CA-1F8F-49B3-815B-9BAF2B0741FA}"/>
              </a:ext>
            </a:extLst>
          </p:cNvPr>
          <p:cNvPicPr>
            <a:picLocks noChangeAspect="1"/>
          </p:cNvPicPr>
          <p:nvPr/>
        </p:nvPicPr>
        <p:blipFill>
          <a:blip r:embed="rId2"/>
          <a:stretch>
            <a:fillRect/>
          </a:stretch>
        </p:blipFill>
        <p:spPr>
          <a:xfrm>
            <a:off x="5402424" y="1207539"/>
            <a:ext cx="6527193" cy="5000672"/>
          </a:xfrm>
          <a:prstGeom prst="rect">
            <a:avLst/>
          </a:prstGeom>
        </p:spPr>
      </p:pic>
      <p:sp>
        <p:nvSpPr>
          <p:cNvPr id="13" name="文本框 12">
            <a:extLst>
              <a:ext uri="{FF2B5EF4-FFF2-40B4-BE49-F238E27FC236}">
                <a16:creationId xmlns:a16="http://schemas.microsoft.com/office/drawing/2014/main" id="{0FBB140C-1FA8-48E5-A7FA-BAFD5E40DC67}"/>
              </a:ext>
            </a:extLst>
          </p:cNvPr>
          <p:cNvSpPr txBox="1"/>
          <p:nvPr/>
        </p:nvSpPr>
        <p:spPr>
          <a:xfrm>
            <a:off x="541656" y="2285553"/>
            <a:ext cx="4422711" cy="3631763"/>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solidFill>
                  <a:schemeClr val="accent1"/>
                </a:solidFill>
              </a:rPr>
              <a:t>游戏时间：</a:t>
            </a:r>
            <a:r>
              <a:rPr lang="zh-CN" altLang="en-US" sz="2000" dirty="0"/>
              <a:t>游戏回合数充当游戏中的时间。设定：</a:t>
            </a:r>
            <a:r>
              <a:rPr lang="en-US" altLang="zh-CN" sz="2000" dirty="0"/>
              <a:t>N</a:t>
            </a:r>
            <a:r>
              <a:rPr lang="zh-CN" altLang="en-US" sz="2000" dirty="0"/>
              <a:t>回合 </a:t>
            </a:r>
            <a:r>
              <a:rPr lang="en-US" altLang="zh-CN" sz="2000" dirty="0"/>
              <a:t>= 1</a:t>
            </a:r>
            <a:r>
              <a:rPr lang="zh-CN" altLang="en-US" sz="2000" dirty="0"/>
              <a:t>年。</a:t>
            </a:r>
            <a:r>
              <a:rPr lang="en-US" altLang="zh-CN" sz="2000" dirty="0"/>
              <a:t>4</a:t>
            </a:r>
            <a:r>
              <a:rPr lang="zh-CN" altLang="en-US" sz="2000" dirty="0"/>
              <a:t>年后，游戏结束。每年根据综合评价发放奖学金。</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400" b="1" dirty="0">
                <a:solidFill>
                  <a:schemeClr val="accent1"/>
                </a:solidFill>
              </a:rPr>
              <a:t>中途出局：</a:t>
            </a:r>
            <a:r>
              <a:rPr lang="zh-CN" altLang="en-US" sz="2000" dirty="0"/>
              <a:t>破产，财富为</a:t>
            </a:r>
            <a:r>
              <a:rPr lang="en-US" altLang="zh-CN" sz="2000" dirty="0"/>
              <a:t>0</a:t>
            </a:r>
            <a:r>
              <a:rPr lang="zh-CN" altLang="en-US" sz="2000" dirty="0"/>
              <a:t>。</a:t>
            </a:r>
            <a:endParaRPr lang="en-US" altLang="zh-CN" sz="2000" dirty="0"/>
          </a:p>
          <a:p>
            <a:endParaRPr lang="en-US" altLang="zh-CN" sz="2000" dirty="0"/>
          </a:p>
          <a:p>
            <a:pPr marL="285750" indent="-285750">
              <a:buFont typeface="Arial" panose="020B0604020202020204" pitchFamily="34" charset="0"/>
              <a:buChar char="•"/>
            </a:pPr>
            <a:r>
              <a:rPr lang="zh-CN" altLang="en-US" sz="2400" b="1" dirty="0">
                <a:solidFill>
                  <a:schemeClr val="accent1"/>
                </a:solidFill>
              </a:rPr>
              <a:t>胜负判定：</a:t>
            </a:r>
            <a:r>
              <a:rPr lang="zh-CN" altLang="en-US" sz="2000" dirty="0"/>
              <a:t>最终得分 </a:t>
            </a:r>
            <a:r>
              <a:rPr lang="en-US" altLang="zh-CN" sz="2000" dirty="0"/>
              <a:t>= </a:t>
            </a:r>
          </a:p>
          <a:p>
            <a:r>
              <a:rPr lang="en-US" altLang="zh-CN" sz="2000" dirty="0"/>
              <a:t>w1*</a:t>
            </a:r>
            <a:r>
              <a:rPr lang="zh-CN" altLang="en-US" sz="2000" dirty="0"/>
              <a:t>财富</a:t>
            </a:r>
            <a:r>
              <a:rPr lang="en-US" altLang="zh-CN" sz="2000" dirty="0"/>
              <a:t>+w2*</a:t>
            </a:r>
            <a:r>
              <a:rPr lang="zh-CN" altLang="en-US" sz="2000" dirty="0"/>
              <a:t>健康</a:t>
            </a:r>
            <a:r>
              <a:rPr lang="en-US" altLang="zh-CN" sz="2000" dirty="0"/>
              <a:t>+w3*</a:t>
            </a:r>
            <a:r>
              <a:rPr lang="zh-CN" altLang="en-US" sz="2000" dirty="0"/>
              <a:t>学分</a:t>
            </a:r>
            <a:r>
              <a:rPr lang="en-US" altLang="zh-CN" sz="2000" dirty="0"/>
              <a:t>+w4</a:t>
            </a:r>
            <a:r>
              <a:rPr lang="zh-CN" altLang="en-US" sz="2000" dirty="0"/>
              <a:t>*智力。大学生活发展最全面的人胜出。</a:t>
            </a:r>
          </a:p>
          <a:p>
            <a:endParaRPr lang="zh-CN" altLang="en-US" sz="2000" dirty="0"/>
          </a:p>
        </p:txBody>
      </p:sp>
    </p:spTree>
    <p:extLst>
      <p:ext uri="{BB962C8B-B14F-4D97-AF65-F5344CB8AC3E}">
        <p14:creationId xmlns:p14="http://schemas.microsoft.com/office/powerpoint/2010/main" val="133345404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abitur blandit tempus. Aenean lacinia bibendum nulla."/>
          <p:cNvSpPr txBox="1"/>
          <p:nvPr/>
        </p:nvSpPr>
        <p:spPr>
          <a:xfrm>
            <a:off x="4399025" y="-2945028"/>
            <a:ext cx="3393951" cy="57640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defTabSz="457200">
              <a:lnSpc>
                <a:spcPct val="100000"/>
              </a:lnSpc>
              <a:spcBef>
                <a:spcPts val="5500"/>
              </a:spcBef>
              <a:defRPr sz="2500">
                <a:solidFill>
                  <a:srgbClr val="3484C9"/>
                </a:solidFill>
              </a:defRPr>
            </a:lvl1pPr>
          </a:lstStyle>
          <a:p>
            <a:r>
              <a:rPr sz="2400"/>
              <a:t>Curabitur blandit tempus. Aenean lacinia bibendum nulla.</a:t>
            </a:r>
          </a:p>
        </p:txBody>
      </p:sp>
      <p:grpSp>
        <p:nvGrpSpPr>
          <p:cNvPr id="35" name="Group"/>
          <p:cNvGrpSpPr/>
          <p:nvPr/>
        </p:nvGrpSpPr>
        <p:grpSpPr>
          <a:xfrm>
            <a:off x="3940967" y="348791"/>
            <a:ext cx="8251033" cy="3397876"/>
            <a:chOff x="-1" y="-665749"/>
            <a:chExt cx="11734801" cy="4832534"/>
          </a:xfrm>
        </p:grpSpPr>
        <p:grpSp>
          <p:nvGrpSpPr>
            <p:cNvPr id="24" name="Group"/>
            <p:cNvGrpSpPr/>
            <p:nvPr/>
          </p:nvGrpSpPr>
          <p:grpSpPr>
            <a:xfrm>
              <a:off x="-1" y="1839535"/>
              <a:ext cx="11734801" cy="661762"/>
              <a:chOff x="0" y="0"/>
              <a:chExt cx="11734800" cy="661760"/>
            </a:xfrm>
          </p:grpSpPr>
          <p:sp>
            <p:nvSpPr>
              <p:cNvPr id="21" name="Shape"/>
              <p:cNvSpPr/>
              <p:nvPr/>
            </p:nvSpPr>
            <p:spPr>
              <a:xfrm>
                <a:off x="-1" y="0"/>
                <a:ext cx="3881888" cy="503238"/>
              </a:xfrm>
              <a:custGeom>
                <a:avLst/>
                <a:gdLst/>
                <a:ahLst/>
                <a:cxnLst>
                  <a:cxn ang="0">
                    <a:pos x="wd2" y="hd2"/>
                  </a:cxn>
                  <a:cxn ang="5400000">
                    <a:pos x="wd2" y="hd2"/>
                  </a:cxn>
                  <a:cxn ang="10800000">
                    <a:pos x="wd2" y="hd2"/>
                  </a:cxn>
                  <a:cxn ang="16200000">
                    <a:pos x="wd2" y="hd2"/>
                  </a:cxn>
                </a:cxnLst>
                <a:rect l="0" t="0" r="r" b="b"/>
                <a:pathLst>
                  <a:path w="21507" h="21600" extrusionOk="0">
                    <a:moveTo>
                      <a:pt x="10719" y="0"/>
                    </a:moveTo>
                    <a:lnTo>
                      <a:pt x="9931" y="6887"/>
                    </a:lnTo>
                    <a:lnTo>
                      <a:pt x="858" y="6887"/>
                    </a:lnTo>
                    <a:cubicBezTo>
                      <a:pt x="636" y="6949"/>
                      <a:pt x="431" y="7695"/>
                      <a:pt x="278" y="8901"/>
                    </a:cubicBezTo>
                    <a:cubicBezTo>
                      <a:pt x="-93" y="11812"/>
                      <a:pt x="-93" y="16671"/>
                      <a:pt x="278" y="19586"/>
                    </a:cubicBezTo>
                    <a:cubicBezTo>
                      <a:pt x="431" y="20793"/>
                      <a:pt x="634" y="21552"/>
                      <a:pt x="858" y="21600"/>
                    </a:cubicBezTo>
                    <a:lnTo>
                      <a:pt x="21507" y="21600"/>
                    </a:lnTo>
                    <a:lnTo>
                      <a:pt x="21507" y="6887"/>
                    </a:lnTo>
                    <a:lnTo>
                      <a:pt x="11508" y="6887"/>
                    </a:lnTo>
                    <a:lnTo>
                      <a:pt x="10719" y="0"/>
                    </a:lnTo>
                    <a:close/>
                  </a:path>
                </a:pathLst>
              </a:custGeom>
              <a:solidFill>
                <a:srgbClr val="B9B9B9"/>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22" name="Shape"/>
              <p:cNvSpPr/>
              <p:nvPr/>
            </p:nvSpPr>
            <p:spPr>
              <a:xfrm>
                <a:off x="3921733" y="158523"/>
                <a:ext cx="3888185" cy="5032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707"/>
                    </a:lnTo>
                    <a:lnTo>
                      <a:pt x="10027" y="14707"/>
                    </a:lnTo>
                    <a:lnTo>
                      <a:pt x="10819" y="21600"/>
                    </a:lnTo>
                    <a:lnTo>
                      <a:pt x="11608" y="14707"/>
                    </a:lnTo>
                    <a:lnTo>
                      <a:pt x="21600" y="14707"/>
                    </a:lnTo>
                    <a:lnTo>
                      <a:pt x="21600" y="0"/>
                    </a:lnTo>
                    <a:lnTo>
                      <a:pt x="0" y="0"/>
                    </a:lnTo>
                    <a:close/>
                  </a:path>
                </a:pathLst>
              </a:custGeom>
              <a:solidFill>
                <a:srgbClr val="999999"/>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23" name="Shape"/>
              <p:cNvSpPr/>
              <p:nvPr/>
            </p:nvSpPr>
            <p:spPr>
              <a:xfrm>
                <a:off x="7846615" y="0"/>
                <a:ext cx="3888185" cy="5032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93"/>
                    </a:lnTo>
                    <a:lnTo>
                      <a:pt x="10027" y="6893"/>
                    </a:lnTo>
                    <a:lnTo>
                      <a:pt x="10819" y="0"/>
                    </a:lnTo>
                    <a:lnTo>
                      <a:pt x="11608" y="6893"/>
                    </a:lnTo>
                    <a:lnTo>
                      <a:pt x="21600" y="6893"/>
                    </a:lnTo>
                    <a:lnTo>
                      <a:pt x="21600" y="21600"/>
                    </a:lnTo>
                    <a:lnTo>
                      <a:pt x="0" y="21600"/>
                    </a:lnTo>
                    <a:close/>
                  </a:path>
                </a:pathLst>
              </a:custGeom>
              <a:solidFill>
                <a:srgbClr val="7F7F7F"/>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grpSp>
        <p:grpSp>
          <p:nvGrpSpPr>
            <p:cNvPr id="34" name="Group"/>
            <p:cNvGrpSpPr/>
            <p:nvPr/>
          </p:nvGrpSpPr>
          <p:grpSpPr>
            <a:xfrm>
              <a:off x="259851" y="-665749"/>
              <a:ext cx="11118356" cy="4832534"/>
              <a:chOff x="-93592" y="-665749"/>
              <a:chExt cx="11118355" cy="4832533"/>
            </a:xfrm>
          </p:grpSpPr>
          <p:grpSp>
            <p:nvGrpSpPr>
              <p:cNvPr id="27" name="Group"/>
              <p:cNvGrpSpPr/>
              <p:nvPr/>
            </p:nvGrpSpPr>
            <p:grpSpPr>
              <a:xfrm>
                <a:off x="-93592" y="-49778"/>
                <a:ext cx="3197814" cy="1586716"/>
                <a:chOff x="-93592" y="-218830"/>
                <a:chExt cx="3197814" cy="1586714"/>
              </a:xfrm>
            </p:grpSpPr>
            <p:sp>
              <p:nvSpPr>
                <p:cNvPr id="25" name="Option 01"/>
                <p:cNvSpPr txBox="1"/>
                <p:nvPr/>
              </p:nvSpPr>
              <p:spPr>
                <a:xfrm>
                  <a:off x="-93592" y="-218830"/>
                  <a:ext cx="3175000" cy="3793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10.11</a:t>
                  </a:r>
                  <a:r>
                    <a:rPr lang="zh-CN" altLang="en-US" sz="2400" dirty="0"/>
                    <a:t> </a:t>
                  </a:r>
                  <a:r>
                    <a:rPr lang="mr-IN" altLang="zh-CN" sz="2400" dirty="0"/>
                    <a:t>–</a:t>
                  </a:r>
                  <a:r>
                    <a:rPr lang="zh-CN" altLang="en-US" sz="2400" dirty="0"/>
                    <a:t> </a:t>
                  </a:r>
                  <a:r>
                    <a:rPr lang="en-US" altLang="zh-CN" sz="2400" dirty="0"/>
                    <a:t>10.13</a:t>
                  </a:r>
                  <a:endParaRPr sz="2400" dirty="0"/>
                </a:p>
              </p:txBody>
            </p:sp>
            <p:sp>
              <p:nvSpPr>
                <p:cNvPr id="26" name="Nulla vitae elit libero posuere a venenatis dapibus posuere velit. Donec id elit gravida."/>
                <p:cNvSpPr txBox="1"/>
                <p:nvPr/>
              </p:nvSpPr>
              <p:spPr>
                <a:xfrm>
                  <a:off x="-70778" y="357357"/>
                  <a:ext cx="3175000" cy="10105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lnSpc>
                      <a:spcPct val="110000"/>
                    </a:lnSpc>
                    <a:spcBef>
                      <a:spcPts val="3000"/>
                    </a:spcBef>
                    <a:defRPr sz="2000">
                      <a:solidFill>
                        <a:srgbClr val="4C4C4C"/>
                      </a:solidFill>
                    </a:defRPr>
                  </a:lvl1pPr>
                </a:lstStyle>
                <a:p>
                  <a:r>
                    <a:rPr lang="zh-CN" altLang="en-US" sz="2400" dirty="0"/>
                    <a:t>完成项目初步设定以及游戏策划</a:t>
                  </a:r>
                  <a:endParaRPr sz="2400" dirty="0"/>
                </a:p>
              </p:txBody>
            </p:sp>
          </p:grpSp>
          <p:grpSp>
            <p:nvGrpSpPr>
              <p:cNvPr id="30" name="Group"/>
              <p:cNvGrpSpPr/>
              <p:nvPr/>
            </p:nvGrpSpPr>
            <p:grpSpPr>
              <a:xfrm>
                <a:off x="3835484" y="2585068"/>
                <a:ext cx="3288119" cy="1581716"/>
                <a:chOff x="-89398" y="-67115"/>
                <a:chExt cx="3288118" cy="1581715"/>
              </a:xfrm>
            </p:grpSpPr>
            <p:sp>
              <p:nvSpPr>
                <p:cNvPr id="28" name="Option 02"/>
                <p:cNvSpPr txBox="1"/>
                <p:nvPr/>
              </p:nvSpPr>
              <p:spPr>
                <a:xfrm>
                  <a:off x="-1" y="-67115"/>
                  <a:ext cx="3175000" cy="3793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10.13</a:t>
                  </a:r>
                  <a:r>
                    <a:rPr lang="zh-CN" altLang="en-US" sz="2400" dirty="0"/>
                    <a:t> </a:t>
                  </a:r>
                  <a:r>
                    <a:rPr lang="mr-IN" altLang="zh-CN" sz="2400" dirty="0"/>
                    <a:t>–</a:t>
                  </a:r>
                  <a:r>
                    <a:rPr lang="zh-CN" altLang="en-US" sz="2400" dirty="0"/>
                    <a:t> </a:t>
                  </a:r>
                  <a:r>
                    <a:rPr lang="en-US" altLang="zh-CN" sz="2400" dirty="0"/>
                    <a:t>10.28</a:t>
                  </a:r>
                  <a:endParaRPr sz="2400" dirty="0"/>
                </a:p>
              </p:txBody>
            </p:sp>
            <p:sp>
              <p:nvSpPr>
                <p:cNvPr id="29" name="Vivamus sagittis lacus vel augue laoreet rutrum faucibus dolor auctor."/>
                <p:cNvSpPr txBox="1"/>
                <p:nvPr/>
              </p:nvSpPr>
              <p:spPr>
                <a:xfrm>
                  <a:off x="-89398" y="504075"/>
                  <a:ext cx="3288118" cy="10105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lnSpc>
                      <a:spcPct val="110000"/>
                    </a:lnSpc>
                    <a:spcBef>
                      <a:spcPts val="3000"/>
                    </a:spcBef>
                    <a:defRPr sz="2000">
                      <a:solidFill>
                        <a:srgbClr val="4C4C4C"/>
                      </a:solidFill>
                    </a:defRPr>
                  </a:lvl1pPr>
                </a:lstStyle>
                <a:p>
                  <a:r>
                    <a:rPr lang="zh-CN" altLang="en-US" sz="2400" dirty="0"/>
                    <a:t>完成项目基本</a:t>
                  </a:r>
                  <a:r>
                    <a:rPr lang="en-US" altLang="zh-CN" sz="2400" dirty="0"/>
                    <a:t>UI</a:t>
                  </a:r>
                  <a:r>
                    <a:rPr lang="zh-CN" altLang="en-US" sz="2400" dirty="0"/>
                    <a:t>界面，基本游戏功能实现</a:t>
                  </a:r>
                  <a:endParaRPr sz="2400" dirty="0"/>
                </a:p>
              </p:txBody>
            </p:sp>
          </p:grpSp>
          <p:grpSp>
            <p:nvGrpSpPr>
              <p:cNvPr id="33" name="Group"/>
              <p:cNvGrpSpPr/>
              <p:nvPr/>
            </p:nvGrpSpPr>
            <p:grpSpPr>
              <a:xfrm>
                <a:off x="7696890" y="-665749"/>
                <a:ext cx="3327873" cy="1614486"/>
                <a:chOff x="-152874" y="-665748"/>
                <a:chExt cx="3327872" cy="1614485"/>
              </a:xfrm>
            </p:grpSpPr>
            <p:sp>
              <p:nvSpPr>
                <p:cNvPr id="31" name="Option 03"/>
                <p:cNvSpPr txBox="1"/>
                <p:nvPr/>
              </p:nvSpPr>
              <p:spPr>
                <a:xfrm>
                  <a:off x="-152874" y="-665748"/>
                  <a:ext cx="3174998" cy="3793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10.28</a:t>
                  </a:r>
                  <a:r>
                    <a:rPr lang="mr-IN" altLang="zh-CN" sz="2400" dirty="0"/>
                    <a:t>–</a:t>
                  </a:r>
                  <a:r>
                    <a:rPr lang="zh-CN" altLang="en-US" sz="2400" dirty="0"/>
                    <a:t> </a:t>
                  </a:r>
                  <a:r>
                    <a:rPr lang="en-US" altLang="zh-CN" sz="2400" dirty="0"/>
                    <a:t>11.4</a:t>
                  </a:r>
                  <a:endParaRPr sz="2400" dirty="0"/>
                </a:p>
              </p:txBody>
            </p:sp>
            <p:sp>
              <p:nvSpPr>
                <p:cNvPr id="32" name="Praesent commodo cursus magna, vel scelerisque nisl consectetur et."/>
                <p:cNvSpPr txBox="1"/>
                <p:nvPr/>
              </p:nvSpPr>
              <p:spPr>
                <a:xfrm>
                  <a:off x="0" y="-61787"/>
                  <a:ext cx="3174998" cy="10105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lnSpc>
                      <a:spcPct val="110000"/>
                    </a:lnSpc>
                    <a:spcBef>
                      <a:spcPts val="3000"/>
                    </a:spcBef>
                    <a:defRPr sz="2000">
                      <a:solidFill>
                        <a:srgbClr val="4C4C4C"/>
                      </a:solidFill>
                    </a:defRPr>
                  </a:lvl1pPr>
                </a:lstStyle>
                <a:p>
                  <a:r>
                    <a:rPr lang="zh-CN" altLang="en-US" sz="2400" dirty="0"/>
                    <a:t>实现基本游戏功能，优化</a:t>
                  </a:r>
                  <a:r>
                    <a:rPr lang="en-US" altLang="zh-CN" sz="2400" dirty="0"/>
                    <a:t>UI</a:t>
                  </a:r>
                  <a:r>
                    <a:rPr lang="zh-CN" altLang="en-US" sz="2400" dirty="0"/>
                    <a:t>界面，完善游戏模型</a:t>
                  </a:r>
                  <a:endParaRPr sz="2400" dirty="0"/>
                </a:p>
              </p:txBody>
            </p:sp>
          </p:grpSp>
        </p:grpSp>
      </p:grpSp>
      <p:grpSp>
        <p:nvGrpSpPr>
          <p:cNvPr id="38" name="Group"/>
          <p:cNvGrpSpPr/>
          <p:nvPr/>
        </p:nvGrpSpPr>
        <p:grpSpPr>
          <a:xfrm>
            <a:off x="0" y="3317163"/>
            <a:ext cx="8251033" cy="3136748"/>
            <a:chOff x="0" y="2584227"/>
            <a:chExt cx="11734801" cy="4461150"/>
          </a:xfrm>
        </p:grpSpPr>
        <p:grpSp>
          <p:nvGrpSpPr>
            <p:cNvPr id="39" name="Group"/>
            <p:cNvGrpSpPr/>
            <p:nvPr/>
          </p:nvGrpSpPr>
          <p:grpSpPr>
            <a:xfrm rot="10800000">
              <a:off x="0" y="4544076"/>
              <a:ext cx="11734801" cy="661762"/>
              <a:chOff x="0" y="0"/>
              <a:chExt cx="11734800" cy="661760"/>
            </a:xfrm>
          </p:grpSpPr>
          <p:sp>
            <p:nvSpPr>
              <p:cNvPr id="51" name="Shape"/>
              <p:cNvSpPr/>
              <p:nvPr/>
            </p:nvSpPr>
            <p:spPr>
              <a:xfrm>
                <a:off x="-1" y="0"/>
                <a:ext cx="3881888" cy="503238"/>
              </a:xfrm>
              <a:custGeom>
                <a:avLst/>
                <a:gdLst/>
                <a:ahLst/>
                <a:cxnLst>
                  <a:cxn ang="0">
                    <a:pos x="wd2" y="hd2"/>
                  </a:cxn>
                  <a:cxn ang="5400000">
                    <a:pos x="wd2" y="hd2"/>
                  </a:cxn>
                  <a:cxn ang="10800000">
                    <a:pos x="wd2" y="hd2"/>
                  </a:cxn>
                  <a:cxn ang="16200000">
                    <a:pos x="wd2" y="hd2"/>
                  </a:cxn>
                </a:cxnLst>
                <a:rect l="0" t="0" r="r" b="b"/>
                <a:pathLst>
                  <a:path w="21507" h="21600" extrusionOk="0">
                    <a:moveTo>
                      <a:pt x="10719" y="0"/>
                    </a:moveTo>
                    <a:lnTo>
                      <a:pt x="9931" y="6887"/>
                    </a:lnTo>
                    <a:lnTo>
                      <a:pt x="858" y="6887"/>
                    </a:lnTo>
                    <a:cubicBezTo>
                      <a:pt x="636" y="6949"/>
                      <a:pt x="431" y="7695"/>
                      <a:pt x="278" y="8901"/>
                    </a:cubicBezTo>
                    <a:cubicBezTo>
                      <a:pt x="-93" y="11812"/>
                      <a:pt x="-93" y="16671"/>
                      <a:pt x="278" y="19586"/>
                    </a:cubicBezTo>
                    <a:cubicBezTo>
                      <a:pt x="431" y="20793"/>
                      <a:pt x="634" y="21552"/>
                      <a:pt x="858" y="21600"/>
                    </a:cubicBezTo>
                    <a:lnTo>
                      <a:pt x="21507" y="21600"/>
                    </a:lnTo>
                    <a:lnTo>
                      <a:pt x="21507" y="6887"/>
                    </a:lnTo>
                    <a:lnTo>
                      <a:pt x="11508" y="6887"/>
                    </a:lnTo>
                    <a:lnTo>
                      <a:pt x="10719" y="0"/>
                    </a:lnTo>
                    <a:close/>
                  </a:path>
                </a:pathLst>
              </a:custGeom>
              <a:solidFill>
                <a:srgbClr val="72B1D7"/>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52" name="Shape"/>
              <p:cNvSpPr/>
              <p:nvPr/>
            </p:nvSpPr>
            <p:spPr>
              <a:xfrm>
                <a:off x="3921733" y="158523"/>
                <a:ext cx="3888185" cy="5032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707"/>
                    </a:lnTo>
                    <a:lnTo>
                      <a:pt x="10027" y="14707"/>
                    </a:lnTo>
                    <a:lnTo>
                      <a:pt x="10819" y="21600"/>
                    </a:lnTo>
                    <a:lnTo>
                      <a:pt x="11608" y="14707"/>
                    </a:lnTo>
                    <a:lnTo>
                      <a:pt x="21600" y="14707"/>
                    </a:lnTo>
                    <a:lnTo>
                      <a:pt x="21600" y="0"/>
                    </a:lnTo>
                    <a:lnTo>
                      <a:pt x="0" y="0"/>
                    </a:lnTo>
                    <a:close/>
                  </a:path>
                </a:pathLst>
              </a:custGeom>
              <a:solidFill>
                <a:srgbClr val="3197E0"/>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53" name="Shape"/>
              <p:cNvSpPr/>
              <p:nvPr/>
            </p:nvSpPr>
            <p:spPr>
              <a:xfrm>
                <a:off x="7846615" y="0"/>
                <a:ext cx="3888185" cy="5032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93"/>
                    </a:lnTo>
                    <a:lnTo>
                      <a:pt x="10027" y="6893"/>
                    </a:lnTo>
                    <a:lnTo>
                      <a:pt x="10819" y="0"/>
                    </a:lnTo>
                    <a:lnTo>
                      <a:pt x="11608" y="6893"/>
                    </a:lnTo>
                    <a:lnTo>
                      <a:pt x="21600" y="6893"/>
                    </a:lnTo>
                    <a:lnTo>
                      <a:pt x="21600" y="21600"/>
                    </a:lnTo>
                    <a:lnTo>
                      <a:pt x="0" y="21600"/>
                    </a:lnTo>
                    <a:close/>
                  </a:path>
                </a:pathLst>
              </a:custGeom>
              <a:solidFill>
                <a:srgbClr val="3484C9"/>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grpSp>
        <p:grpSp>
          <p:nvGrpSpPr>
            <p:cNvPr id="40" name="Group"/>
            <p:cNvGrpSpPr/>
            <p:nvPr/>
          </p:nvGrpSpPr>
          <p:grpSpPr>
            <a:xfrm>
              <a:off x="230885" y="2584227"/>
              <a:ext cx="11150473" cy="4461150"/>
              <a:chOff x="-125707" y="-335361"/>
              <a:chExt cx="11150472" cy="4461148"/>
            </a:xfrm>
          </p:grpSpPr>
          <p:grpSp>
            <p:nvGrpSpPr>
              <p:cNvPr id="42" name="Group"/>
              <p:cNvGrpSpPr/>
              <p:nvPr/>
            </p:nvGrpSpPr>
            <p:grpSpPr>
              <a:xfrm>
                <a:off x="7849764" y="2483131"/>
                <a:ext cx="3175001" cy="1586713"/>
                <a:chOff x="0" y="0"/>
                <a:chExt cx="3175000" cy="1586711"/>
              </a:xfrm>
            </p:grpSpPr>
            <p:sp>
              <p:nvSpPr>
                <p:cNvPr id="49" name="Option 06"/>
                <p:cNvSpPr txBox="1"/>
                <p:nvPr/>
              </p:nvSpPr>
              <p:spPr>
                <a:xfrm>
                  <a:off x="0" y="0"/>
                  <a:ext cx="3175000" cy="379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11.25</a:t>
                  </a:r>
                  <a:r>
                    <a:rPr lang="zh-CN" altLang="en-US" sz="2400" dirty="0"/>
                    <a:t> </a:t>
                  </a:r>
                  <a:r>
                    <a:rPr lang="en-US" altLang="zh-CN" sz="2400" dirty="0"/>
                    <a:t>-</a:t>
                  </a:r>
                  <a:r>
                    <a:rPr lang="zh-CN" altLang="en-US" sz="2400" dirty="0"/>
                    <a:t> </a:t>
                  </a:r>
                  <a:endParaRPr sz="2400" dirty="0"/>
                </a:p>
              </p:txBody>
            </p:sp>
            <p:sp>
              <p:nvSpPr>
                <p:cNvPr id="50" name="Praesent commodo cursus magna. Maecenas sed diam eget risus varius blandit sit."/>
                <p:cNvSpPr txBox="1"/>
                <p:nvPr/>
              </p:nvSpPr>
              <p:spPr>
                <a:xfrm>
                  <a:off x="0" y="576186"/>
                  <a:ext cx="3175000" cy="10105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lnSpc>
                      <a:spcPct val="110000"/>
                    </a:lnSpc>
                    <a:spcBef>
                      <a:spcPts val="3000"/>
                    </a:spcBef>
                    <a:defRPr sz="2000">
                      <a:solidFill>
                        <a:srgbClr val="4C4C4C"/>
                      </a:solidFill>
                    </a:defRPr>
                  </a:lvl1pPr>
                </a:lstStyle>
                <a:p>
                  <a:r>
                    <a:rPr lang="zh-CN" altLang="en-US" sz="2400" dirty="0"/>
                    <a:t>调试，后期优化</a:t>
                  </a:r>
                  <a:endParaRPr sz="2400" dirty="0"/>
                </a:p>
              </p:txBody>
            </p:sp>
          </p:grpSp>
          <p:grpSp>
            <p:nvGrpSpPr>
              <p:cNvPr id="43" name="Group"/>
              <p:cNvGrpSpPr/>
              <p:nvPr/>
            </p:nvGrpSpPr>
            <p:grpSpPr>
              <a:xfrm>
                <a:off x="3900943" y="-335361"/>
                <a:ext cx="3622854" cy="1659276"/>
                <a:chOff x="-23939" y="-335361"/>
                <a:chExt cx="3622853" cy="1659275"/>
              </a:xfrm>
            </p:grpSpPr>
            <p:sp>
              <p:nvSpPr>
                <p:cNvPr id="47" name="Option 05"/>
                <p:cNvSpPr txBox="1"/>
                <p:nvPr/>
              </p:nvSpPr>
              <p:spPr>
                <a:xfrm>
                  <a:off x="18621" y="-335361"/>
                  <a:ext cx="3174999" cy="379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11.14</a:t>
                  </a:r>
                  <a:r>
                    <a:rPr lang="zh-CN" altLang="en-US" sz="2400" dirty="0"/>
                    <a:t> </a:t>
                  </a:r>
                  <a:r>
                    <a:rPr lang="mr-IN" altLang="zh-CN" sz="2400" dirty="0"/>
                    <a:t>–</a:t>
                  </a:r>
                  <a:r>
                    <a:rPr lang="zh-CN" altLang="en-US" sz="2400" dirty="0"/>
                    <a:t> </a:t>
                  </a:r>
                  <a:r>
                    <a:rPr lang="en-US" altLang="zh-CN" sz="2400" dirty="0"/>
                    <a:t>11.25</a:t>
                  </a:r>
                  <a:endParaRPr sz="2400" dirty="0"/>
                </a:p>
              </p:txBody>
            </p:sp>
            <p:sp>
              <p:nvSpPr>
                <p:cNvPr id="48" name="Cum sociis natoque scelerisque nisl consectetur et nascetur ridiculus mus."/>
                <p:cNvSpPr txBox="1"/>
                <p:nvPr/>
              </p:nvSpPr>
              <p:spPr>
                <a:xfrm>
                  <a:off x="-23939" y="313388"/>
                  <a:ext cx="3622853" cy="10105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lnSpc>
                      <a:spcPct val="110000"/>
                    </a:lnSpc>
                    <a:spcBef>
                      <a:spcPts val="3000"/>
                    </a:spcBef>
                    <a:defRPr sz="2000">
                      <a:solidFill>
                        <a:srgbClr val="4C4C4C"/>
                      </a:solidFill>
                    </a:defRPr>
                  </a:lvl1pPr>
                </a:lstStyle>
                <a:p>
                  <a:r>
                    <a:rPr lang="zh-CN" altLang="en-US" sz="2400" dirty="0"/>
                    <a:t>实现随机事件功能，实现道具功能</a:t>
                  </a:r>
                  <a:endParaRPr sz="2400" dirty="0"/>
                </a:p>
              </p:txBody>
            </p:sp>
          </p:grpSp>
          <p:grpSp>
            <p:nvGrpSpPr>
              <p:cNvPr id="44" name="Group"/>
              <p:cNvGrpSpPr/>
              <p:nvPr/>
            </p:nvGrpSpPr>
            <p:grpSpPr>
              <a:xfrm>
                <a:off x="-125707" y="2511101"/>
                <a:ext cx="3568289" cy="1614686"/>
                <a:chOff x="-125707" y="-141081"/>
                <a:chExt cx="3568289" cy="1614684"/>
              </a:xfrm>
            </p:grpSpPr>
            <p:sp>
              <p:nvSpPr>
                <p:cNvPr id="45" name="Option 04"/>
                <p:cNvSpPr txBox="1"/>
                <p:nvPr/>
              </p:nvSpPr>
              <p:spPr>
                <a:xfrm>
                  <a:off x="0" y="-141081"/>
                  <a:ext cx="3175001" cy="379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11.4</a:t>
                  </a:r>
                  <a:r>
                    <a:rPr lang="zh-CN" altLang="en-US" sz="2400" dirty="0"/>
                    <a:t> </a:t>
                  </a:r>
                  <a:r>
                    <a:rPr lang="mr-IN" altLang="zh-CN" sz="2400" dirty="0"/>
                    <a:t>–</a:t>
                  </a:r>
                  <a:r>
                    <a:rPr lang="zh-CN" altLang="en-US" sz="2400" dirty="0"/>
                    <a:t> </a:t>
                  </a:r>
                  <a:r>
                    <a:rPr lang="en-US" altLang="zh-CN" sz="2400" dirty="0"/>
                    <a:t>11.14</a:t>
                  </a:r>
                  <a:endParaRPr sz="2400" dirty="0"/>
                </a:p>
              </p:txBody>
            </p:sp>
            <p:sp>
              <p:nvSpPr>
                <p:cNvPr id="46" name="Praesent commodo et sed diam eget risus varius blandit sit amet non magna."/>
                <p:cNvSpPr txBox="1"/>
                <p:nvPr/>
              </p:nvSpPr>
              <p:spPr>
                <a:xfrm>
                  <a:off x="-125707" y="463078"/>
                  <a:ext cx="3568289" cy="10105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lnSpc>
                      <a:spcPct val="110000"/>
                    </a:lnSpc>
                    <a:spcBef>
                      <a:spcPts val="3000"/>
                    </a:spcBef>
                    <a:defRPr sz="2000">
                      <a:solidFill>
                        <a:srgbClr val="4C4C4C"/>
                      </a:solidFill>
                    </a:defRPr>
                  </a:lvl1pPr>
                </a:lstStyle>
                <a:p>
                  <a:r>
                    <a:rPr lang="zh-CN" altLang="en-US" sz="2400" dirty="0"/>
                    <a:t>继续优化界面，实现多人在线游戏</a:t>
                  </a:r>
                  <a:endParaRPr sz="2400" dirty="0"/>
                </a:p>
              </p:txBody>
            </p:sp>
          </p:grpSp>
        </p:grpSp>
      </p:grpSp>
      <p:sp>
        <p:nvSpPr>
          <p:cNvPr id="58" name="Sem Nibh Dapibus">
            <a:extLst>
              <a:ext uri="{FF2B5EF4-FFF2-40B4-BE49-F238E27FC236}">
                <a16:creationId xmlns:a16="http://schemas.microsoft.com/office/drawing/2014/main" id="{5EA8145B-4FE8-4074-8B47-C22C7E08040A}"/>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原定计划</a:t>
            </a:r>
            <a:endParaRPr sz="3500" dirty="0"/>
          </a:p>
        </p:txBody>
      </p:sp>
    </p:spTree>
    <p:extLst>
      <p:ext uri="{BB962C8B-B14F-4D97-AF65-F5344CB8AC3E}">
        <p14:creationId xmlns:p14="http://schemas.microsoft.com/office/powerpoint/2010/main" val="244701897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p:cNvSpPr/>
          <p:nvPr/>
        </p:nvSpPr>
        <p:spPr>
          <a:xfrm>
            <a:off x="6698436" y="2221781"/>
            <a:ext cx="2733881" cy="3538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707"/>
                </a:lnTo>
                <a:lnTo>
                  <a:pt x="10027" y="14707"/>
                </a:lnTo>
                <a:lnTo>
                  <a:pt x="10819" y="21600"/>
                </a:lnTo>
                <a:lnTo>
                  <a:pt x="11608" y="14707"/>
                </a:lnTo>
                <a:lnTo>
                  <a:pt x="21600" y="14707"/>
                </a:lnTo>
                <a:lnTo>
                  <a:pt x="21600" y="0"/>
                </a:lnTo>
                <a:lnTo>
                  <a:pt x="0" y="0"/>
                </a:lnTo>
                <a:close/>
              </a:path>
            </a:pathLst>
          </a:custGeom>
          <a:solidFill>
            <a:srgbClr val="999999"/>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23" name="Shape"/>
          <p:cNvSpPr/>
          <p:nvPr/>
        </p:nvSpPr>
        <p:spPr>
          <a:xfrm>
            <a:off x="9458119" y="2110319"/>
            <a:ext cx="2733881" cy="353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93"/>
                </a:lnTo>
                <a:lnTo>
                  <a:pt x="10027" y="6893"/>
                </a:lnTo>
                <a:lnTo>
                  <a:pt x="10819" y="0"/>
                </a:lnTo>
                <a:lnTo>
                  <a:pt x="11608" y="6893"/>
                </a:lnTo>
                <a:lnTo>
                  <a:pt x="21600" y="6893"/>
                </a:lnTo>
                <a:lnTo>
                  <a:pt x="21600" y="21600"/>
                </a:lnTo>
                <a:lnTo>
                  <a:pt x="0" y="21600"/>
                </a:lnTo>
                <a:close/>
              </a:path>
            </a:pathLst>
          </a:custGeom>
          <a:solidFill>
            <a:srgbClr val="7F7F7F"/>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25" name="Option 01"/>
          <p:cNvSpPr txBox="1"/>
          <p:nvPr/>
        </p:nvSpPr>
        <p:spPr>
          <a:xfrm>
            <a:off x="1350899" y="2658245"/>
            <a:ext cx="2232422"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10.11</a:t>
            </a:r>
            <a:r>
              <a:rPr lang="zh-CN" altLang="en-US" sz="2400" dirty="0"/>
              <a:t> 之前</a:t>
            </a:r>
            <a:endParaRPr sz="2400" dirty="0"/>
          </a:p>
        </p:txBody>
      </p:sp>
      <p:sp>
        <p:nvSpPr>
          <p:cNvPr id="28" name="Option 02"/>
          <p:cNvSpPr txBox="1"/>
          <p:nvPr/>
        </p:nvSpPr>
        <p:spPr>
          <a:xfrm>
            <a:off x="6949164" y="2634524"/>
            <a:ext cx="2232423" cy="2667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10.13</a:t>
            </a:r>
            <a:r>
              <a:rPr lang="zh-CN" altLang="en-US" sz="2400" dirty="0"/>
              <a:t> </a:t>
            </a:r>
            <a:r>
              <a:rPr lang="mr-IN" altLang="zh-CN" sz="2400" dirty="0"/>
              <a:t>–</a:t>
            </a:r>
            <a:r>
              <a:rPr lang="zh-CN" altLang="en-US" sz="2400" dirty="0"/>
              <a:t> </a:t>
            </a:r>
            <a:r>
              <a:rPr lang="en-US" altLang="zh-CN" sz="2400" dirty="0"/>
              <a:t>10.28</a:t>
            </a:r>
            <a:endParaRPr sz="2400" dirty="0"/>
          </a:p>
        </p:txBody>
      </p:sp>
      <p:sp>
        <p:nvSpPr>
          <p:cNvPr id="31" name="Option 03"/>
          <p:cNvSpPr txBox="1"/>
          <p:nvPr/>
        </p:nvSpPr>
        <p:spPr>
          <a:xfrm>
            <a:off x="9582505" y="1516328"/>
            <a:ext cx="2232421"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10.28</a:t>
            </a:r>
            <a:r>
              <a:rPr lang="mr-IN" altLang="zh-CN" sz="2400" dirty="0"/>
              <a:t>–</a:t>
            </a:r>
            <a:r>
              <a:rPr lang="zh-CN" altLang="en-US" sz="2400" dirty="0"/>
              <a:t> </a:t>
            </a:r>
            <a:r>
              <a:rPr lang="en-US" altLang="zh-CN" sz="2400" dirty="0"/>
              <a:t>11.4</a:t>
            </a:r>
            <a:endParaRPr sz="2400" dirty="0"/>
          </a:p>
        </p:txBody>
      </p:sp>
      <p:sp>
        <p:nvSpPr>
          <p:cNvPr id="52" name="Shape"/>
          <p:cNvSpPr/>
          <p:nvPr/>
        </p:nvSpPr>
        <p:spPr>
          <a:xfrm rot="10800000">
            <a:off x="2759682" y="4695182"/>
            <a:ext cx="2733881" cy="3538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707"/>
                </a:lnTo>
                <a:lnTo>
                  <a:pt x="10027" y="14707"/>
                </a:lnTo>
                <a:lnTo>
                  <a:pt x="10819" y="21600"/>
                </a:lnTo>
                <a:lnTo>
                  <a:pt x="11608" y="14707"/>
                </a:lnTo>
                <a:lnTo>
                  <a:pt x="21600" y="14707"/>
                </a:lnTo>
                <a:lnTo>
                  <a:pt x="21600" y="0"/>
                </a:lnTo>
                <a:lnTo>
                  <a:pt x="0" y="0"/>
                </a:lnTo>
                <a:close/>
              </a:path>
            </a:pathLst>
          </a:custGeom>
          <a:solidFill>
            <a:srgbClr val="3197E0"/>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53" name="Shape"/>
          <p:cNvSpPr/>
          <p:nvPr/>
        </p:nvSpPr>
        <p:spPr>
          <a:xfrm rot="10800000">
            <a:off x="-1" y="4806644"/>
            <a:ext cx="2733881" cy="353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93"/>
                </a:lnTo>
                <a:lnTo>
                  <a:pt x="10027" y="6893"/>
                </a:lnTo>
                <a:lnTo>
                  <a:pt x="10819" y="0"/>
                </a:lnTo>
                <a:lnTo>
                  <a:pt x="11608" y="6893"/>
                </a:lnTo>
                <a:lnTo>
                  <a:pt x="21600" y="6893"/>
                </a:lnTo>
                <a:lnTo>
                  <a:pt x="21600" y="21600"/>
                </a:lnTo>
                <a:lnTo>
                  <a:pt x="0" y="21600"/>
                </a:lnTo>
                <a:close/>
              </a:path>
            </a:pathLst>
          </a:custGeom>
          <a:solidFill>
            <a:srgbClr val="3484C9"/>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49" name="Option 06"/>
          <p:cNvSpPr txBox="1"/>
          <p:nvPr/>
        </p:nvSpPr>
        <p:spPr>
          <a:xfrm>
            <a:off x="5770095" y="5298917"/>
            <a:ext cx="2232423"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11.25</a:t>
            </a:r>
            <a:r>
              <a:rPr lang="zh-CN" altLang="en-US" sz="2400" dirty="0"/>
              <a:t> </a:t>
            </a:r>
            <a:r>
              <a:rPr lang="en-US" altLang="zh-CN" sz="2400" dirty="0"/>
              <a:t>– 11.30</a:t>
            </a:r>
            <a:r>
              <a:rPr lang="zh-CN" altLang="en-US" sz="2400" dirty="0"/>
              <a:t> </a:t>
            </a:r>
            <a:endParaRPr sz="2400" dirty="0"/>
          </a:p>
        </p:txBody>
      </p:sp>
      <p:sp>
        <p:nvSpPr>
          <p:cNvPr id="47" name="Option 05"/>
          <p:cNvSpPr txBox="1"/>
          <p:nvPr/>
        </p:nvSpPr>
        <p:spPr>
          <a:xfrm>
            <a:off x="3010411" y="4127141"/>
            <a:ext cx="2232422"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11.14</a:t>
            </a:r>
            <a:r>
              <a:rPr lang="zh-CN" altLang="en-US" sz="2400" dirty="0"/>
              <a:t> </a:t>
            </a:r>
            <a:r>
              <a:rPr lang="mr-IN" altLang="zh-CN" sz="2400" dirty="0"/>
              <a:t>–</a:t>
            </a:r>
            <a:r>
              <a:rPr lang="zh-CN" altLang="en-US" sz="2400" dirty="0"/>
              <a:t> </a:t>
            </a:r>
            <a:r>
              <a:rPr lang="en-US" altLang="zh-CN" sz="2400" dirty="0"/>
              <a:t>11.25</a:t>
            </a:r>
            <a:endParaRPr sz="2400" dirty="0"/>
          </a:p>
        </p:txBody>
      </p:sp>
      <p:sp>
        <p:nvSpPr>
          <p:cNvPr id="45" name="Option 04"/>
          <p:cNvSpPr txBox="1"/>
          <p:nvPr/>
        </p:nvSpPr>
        <p:spPr>
          <a:xfrm>
            <a:off x="250728" y="5318584"/>
            <a:ext cx="2232423"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11.4</a:t>
            </a:r>
            <a:r>
              <a:rPr lang="zh-CN" altLang="en-US" sz="2400" dirty="0"/>
              <a:t> </a:t>
            </a:r>
            <a:r>
              <a:rPr lang="mr-IN" altLang="zh-CN" sz="2400" dirty="0"/>
              <a:t>–</a:t>
            </a:r>
            <a:r>
              <a:rPr lang="zh-CN" altLang="en-US" sz="2400" dirty="0"/>
              <a:t> </a:t>
            </a:r>
            <a:r>
              <a:rPr lang="en-US" altLang="zh-CN" sz="2400" dirty="0"/>
              <a:t>11.14</a:t>
            </a:r>
            <a:endParaRPr sz="2400" dirty="0"/>
          </a:p>
        </p:txBody>
      </p:sp>
      <p:sp>
        <p:nvSpPr>
          <p:cNvPr id="58" name="Sem Nibh Dapibus">
            <a:extLst>
              <a:ext uri="{FF2B5EF4-FFF2-40B4-BE49-F238E27FC236}">
                <a16:creationId xmlns:a16="http://schemas.microsoft.com/office/drawing/2014/main" id="{5EA8145B-4FE8-4074-8B47-C22C7E08040A}"/>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实际情况</a:t>
            </a:r>
            <a:endParaRPr sz="3500" dirty="0"/>
          </a:p>
        </p:txBody>
      </p:sp>
      <p:sp>
        <p:nvSpPr>
          <p:cNvPr id="41" name="Shape">
            <a:extLst>
              <a:ext uri="{FF2B5EF4-FFF2-40B4-BE49-F238E27FC236}">
                <a16:creationId xmlns:a16="http://schemas.microsoft.com/office/drawing/2014/main" id="{07C2AA66-6F05-4524-A473-3CE007621B69}"/>
              </a:ext>
            </a:extLst>
          </p:cNvPr>
          <p:cNvSpPr/>
          <p:nvPr/>
        </p:nvSpPr>
        <p:spPr>
          <a:xfrm rot="10800000">
            <a:off x="5519365" y="4806644"/>
            <a:ext cx="2733881" cy="353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93"/>
                </a:lnTo>
                <a:lnTo>
                  <a:pt x="10027" y="6893"/>
                </a:lnTo>
                <a:lnTo>
                  <a:pt x="10819" y="0"/>
                </a:lnTo>
                <a:lnTo>
                  <a:pt x="11608" y="6893"/>
                </a:lnTo>
                <a:lnTo>
                  <a:pt x="21600" y="6893"/>
                </a:lnTo>
                <a:lnTo>
                  <a:pt x="21600" y="21600"/>
                </a:lnTo>
                <a:lnTo>
                  <a:pt x="0" y="21600"/>
                </a:lnTo>
                <a:close/>
              </a:path>
            </a:pathLst>
          </a:custGeom>
          <a:solidFill>
            <a:srgbClr val="71B2D7"/>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57" name="Shape">
            <a:extLst>
              <a:ext uri="{FF2B5EF4-FFF2-40B4-BE49-F238E27FC236}">
                <a16:creationId xmlns:a16="http://schemas.microsoft.com/office/drawing/2014/main" id="{AA6BC9B5-E287-49A4-954F-75F61706E89C}"/>
              </a:ext>
            </a:extLst>
          </p:cNvPr>
          <p:cNvSpPr/>
          <p:nvPr/>
        </p:nvSpPr>
        <p:spPr>
          <a:xfrm rot="10800000">
            <a:off x="8279046" y="4695183"/>
            <a:ext cx="1910606" cy="3538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707"/>
                </a:lnTo>
                <a:lnTo>
                  <a:pt x="10027" y="14707"/>
                </a:lnTo>
                <a:lnTo>
                  <a:pt x="10819" y="21600"/>
                </a:lnTo>
                <a:lnTo>
                  <a:pt x="11608" y="14707"/>
                </a:lnTo>
                <a:lnTo>
                  <a:pt x="21600" y="14707"/>
                </a:lnTo>
                <a:lnTo>
                  <a:pt x="21600" y="0"/>
                </a:lnTo>
                <a:lnTo>
                  <a:pt x="0" y="0"/>
                </a:lnTo>
                <a:close/>
              </a:path>
            </a:pathLst>
          </a:custGeom>
          <a:solidFill>
            <a:schemeClr val="accent5">
              <a:lumMod val="60000"/>
              <a:lumOff val="40000"/>
            </a:schemeClr>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62" name="Nulla vitae elit libero posuere a venenatis dapibus posuere velit. Donec id elit gravida.">
            <a:extLst>
              <a:ext uri="{FF2B5EF4-FFF2-40B4-BE49-F238E27FC236}">
                <a16:creationId xmlns:a16="http://schemas.microsoft.com/office/drawing/2014/main" id="{0BA28743-94F1-4C52-B76B-71372819A0D6}"/>
              </a:ext>
            </a:extLst>
          </p:cNvPr>
          <p:cNvSpPr txBox="1"/>
          <p:nvPr/>
        </p:nvSpPr>
        <p:spPr>
          <a:xfrm>
            <a:off x="1366940" y="3063377"/>
            <a:ext cx="2232422" cy="7105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lnSpc>
                <a:spcPct val="110000"/>
              </a:lnSpc>
              <a:spcBef>
                <a:spcPts val="3000"/>
              </a:spcBef>
              <a:defRPr sz="2000">
                <a:solidFill>
                  <a:srgbClr val="4C4C4C"/>
                </a:solidFill>
              </a:defRPr>
            </a:lvl1pPr>
          </a:lstStyle>
          <a:p>
            <a:r>
              <a:rPr lang="zh-CN" altLang="en-US" sz="2400" dirty="0"/>
              <a:t>完成游戏</a:t>
            </a:r>
            <a:r>
              <a:rPr lang="en-US" altLang="zh-CN" sz="2400" dirty="0"/>
              <a:t>Demo</a:t>
            </a:r>
            <a:r>
              <a:rPr lang="zh-CN" altLang="en-US" sz="2400" dirty="0"/>
              <a:t>完成样例模型</a:t>
            </a:r>
            <a:endParaRPr lang="en-US" altLang="zh-CN" sz="2400" dirty="0"/>
          </a:p>
        </p:txBody>
      </p:sp>
      <p:sp>
        <p:nvSpPr>
          <p:cNvPr id="63" name="Shape">
            <a:extLst>
              <a:ext uri="{FF2B5EF4-FFF2-40B4-BE49-F238E27FC236}">
                <a16:creationId xmlns:a16="http://schemas.microsoft.com/office/drawing/2014/main" id="{ED8EB4C9-7723-4568-B0AE-3C4BB5940712}"/>
              </a:ext>
            </a:extLst>
          </p:cNvPr>
          <p:cNvSpPr/>
          <p:nvPr/>
        </p:nvSpPr>
        <p:spPr>
          <a:xfrm>
            <a:off x="3938753" y="2110318"/>
            <a:ext cx="2733881" cy="353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93"/>
                </a:lnTo>
                <a:lnTo>
                  <a:pt x="10027" y="6893"/>
                </a:lnTo>
                <a:lnTo>
                  <a:pt x="10819" y="0"/>
                </a:lnTo>
                <a:lnTo>
                  <a:pt x="11608" y="6893"/>
                </a:lnTo>
                <a:lnTo>
                  <a:pt x="21600" y="6893"/>
                </a:lnTo>
                <a:lnTo>
                  <a:pt x="21600" y="21600"/>
                </a:lnTo>
                <a:lnTo>
                  <a:pt x="0" y="21600"/>
                </a:lnTo>
                <a:close/>
              </a:path>
            </a:pathLst>
          </a:custGeom>
          <a:solidFill>
            <a:schemeClr val="bg1">
              <a:lumMod val="75000"/>
            </a:schemeClr>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65" name="Shape">
            <a:extLst>
              <a:ext uri="{FF2B5EF4-FFF2-40B4-BE49-F238E27FC236}">
                <a16:creationId xmlns:a16="http://schemas.microsoft.com/office/drawing/2014/main" id="{48F14444-0529-4D79-9A69-55E7BB079137}"/>
              </a:ext>
            </a:extLst>
          </p:cNvPr>
          <p:cNvSpPr/>
          <p:nvPr/>
        </p:nvSpPr>
        <p:spPr>
          <a:xfrm flipV="1">
            <a:off x="1181284" y="2221781"/>
            <a:ext cx="2729453" cy="353840"/>
          </a:xfrm>
          <a:custGeom>
            <a:avLst/>
            <a:gdLst/>
            <a:ahLst/>
            <a:cxnLst>
              <a:cxn ang="0">
                <a:pos x="wd2" y="hd2"/>
              </a:cxn>
              <a:cxn ang="5400000">
                <a:pos x="wd2" y="hd2"/>
              </a:cxn>
              <a:cxn ang="10800000">
                <a:pos x="wd2" y="hd2"/>
              </a:cxn>
              <a:cxn ang="16200000">
                <a:pos x="wd2" y="hd2"/>
              </a:cxn>
            </a:cxnLst>
            <a:rect l="0" t="0" r="r" b="b"/>
            <a:pathLst>
              <a:path w="21507" h="21600" extrusionOk="0">
                <a:moveTo>
                  <a:pt x="10719" y="0"/>
                </a:moveTo>
                <a:lnTo>
                  <a:pt x="9931" y="6887"/>
                </a:lnTo>
                <a:lnTo>
                  <a:pt x="858" y="6887"/>
                </a:lnTo>
                <a:cubicBezTo>
                  <a:pt x="636" y="6949"/>
                  <a:pt x="431" y="7695"/>
                  <a:pt x="278" y="8901"/>
                </a:cubicBezTo>
                <a:cubicBezTo>
                  <a:pt x="-93" y="11812"/>
                  <a:pt x="-93" y="16671"/>
                  <a:pt x="278" y="19586"/>
                </a:cubicBezTo>
                <a:cubicBezTo>
                  <a:pt x="431" y="20793"/>
                  <a:pt x="634" y="21552"/>
                  <a:pt x="858" y="21600"/>
                </a:cubicBezTo>
                <a:lnTo>
                  <a:pt x="21507" y="21600"/>
                </a:lnTo>
                <a:lnTo>
                  <a:pt x="21507" y="6887"/>
                </a:lnTo>
                <a:lnTo>
                  <a:pt x="11508" y="6887"/>
                </a:lnTo>
                <a:lnTo>
                  <a:pt x="10719" y="0"/>
                </a:lnTo>
                <a:close/>
              </a:path>
            </a:pathLst>
          </a:custGeom>
          <a:solidFill>
            <a:schemeClr val="bg1">
              <a:lumMod val="85000"/>
            </a:schemeClr>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66" name="Option 01">
            <a:extLst>
              <a:ext uri="{FF2B5EF4-FFF2-40B4-BE49-F238E27FC236}">
                <a16:creationId xmlns:a16="http://schemas.microsoft.com/office/drawing/2014/main" id="{5EF68BE6-D072-4E32-A62E-96A693604890}"/>
              </a:ext>
            </a:extLst>
          </p:cNvPr>
          <p:cNvSpPr txBox="1"/>
          <p:nvPr/>
        </p:nvSpPr>
        <p:spPr>
          <a:xfrm>
            <a:off x="4126622" y="1516329"/>
            <a:ext cx="2232422"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10.11</a:t>
            </a:r>
            <a:r>
              <a:rPr lang="zh-CN" altLang="en-US" sz="2400" dirty="0"/>
              <a:t> </a:t>
            </a:r>
            <a:r>
              <a:rPr lang="mr-IN" altLang="zh-CN" sz="2400" dirty="0"/>
              <a:t>–</a:t>
            </a:r>
            <a:r>
              <a:rPr lang="zh-CN" altLang="en-US" sz="2400" dirty="0"/>
              <a:t> </a:t>
            </a:r>
            <a:r>
              <a:rPr lang="en-US" altLang="zh-CN" sz="2400" dirty="0"/>
              <a:t>10.13</a:t>
            </a:r>
            <a:endParaRPr sz="2400" dirty="0"/>
          </a:p>
        </p:txBody>
      </p:sp>
      <p:sp>
        <p:nvSpPr>
          <p:cNvPr id="67" name="Option 02">
            <a:extLst>
              <a:ext uri="{FF2B5EF4-FFF2-40B4-BE49-F238E27FC236}">
                <a16:creationId xmlns:a16="http://schemas.microsoft.com/office/drawing/2014/main" id="{B72FBCC0-631F-44E7-9D78-EB8F57A3F817}"/>
              </a:ext>
            </a:extLst>
          </p:cNvPr>
          <p:cNvSpPr txBox="1"/>
          <p:nvPr/>
        </p:nvSpPr>
        <p:spPr>
          <a:xfrm>
            <a:off x="8065375" y="3122566"/>
            <a:ext cx="2232423" cy="2667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11.30</a:t>
            </a:r>
            <a:r>
              <a:rPr lang="zh-CN" altLang="en-US" sz="2400" dirty="0"/>
              <a:t> </a:t>
            </a:r>
            <a:r>
              <a:rPr lang="mr-IN" altLang="zh-CN" sz="2400" dirty="0"/>
              <a:t>–</a:t>
            </a:r>
            <a:r>
              <a:rPr lang="zh-CN" altLang="en-US" sz="2400" dirty="0"/>
              <a:t> </a:t>
            </a:r>
            <a:r>
              <a:rPr lang="en-US" altLang="zh-CN" sz="2400" dirty="0"/>
              <a:t>12.11</a:t>
            </a:r>
            <a:endParaRPr sz="2400" dirty="0"/>
          </a:p>
        </p:txBody>
      </p:sp>
      <p:sp>
        <p:nvSpPr>
          <p:cNvPr id="68" name="Nulla vitae elit libero posuere a venenatis dapibus posuere velit. Donec id elit gravida.">
            <a:extLst>
              <a:ext uri="{FF2B5EF4-FFF2-40B4-BE49-F238E27FC236}">
                <a16:creationId xmlns:a16="http://schemas.microsoft.com/office/drawing/2014/main" id="{D1A934B5-B1EE-422F-906F-6FEA3B9263EF}"/>
              </a:ext>
            </a:extLst>
          </p:cNvPr>
          <p:cNvSpPr txBox="1"/>
          <p:nvPr/>
        </p:nvSpPr>
        <p:spPr>
          <a:xfrm>
            <a:off x="8118139" y="3498670"/>
            <a:ext cx="2232422" cy="7105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lnSpc>
                <a:spcPct val="110000"/>
              </a:lnSpc>
              <a:spcBef>
                <a:spcPts val="3000"/>
              </a:spcBef>
              <a:defRPr sz="2000">
                <a:solidFill>
                  <a:srgbClr val="4C4C4C"/>
                </a:solidFill>
              </a:defRPr>
            </a:lvl1pPr>
          </a:lstStyle>
          <a:p>
            <a:r>
              <a:rPr lang="zh-CN" altLang="en-US" sz="2400" dirty="0"/>
              <a:t>讨论地图方案、确定最终地图、开始建模</a:t>
            </a:r>
            <a:endParaRPr lang="en-US" altLang="zh-CN" sz="2400" dirty="0"/>
          </a:p>
        </p:txBody>
      </p:sp>
      <p:sp>
        <p:nvSpPr>
          <p:cNvPr id="69" name="Option 02">
            <a:extLst>
              <a:ext uri="{FF2B5EF4-FFF2-40B4-BE49-F238E27FC236}">
                <a16:creationId xmlns:a16="http://schemas.microsoft.com/office/drawing/2014/main" id="{9A7F4883-2BE7-410E-9A46-89CC1DD82648}"/>
              </a:ext>
            </a:extLst>
          </p:cNvPr>
          <p:cNvSpPr txBox="1"/>
          <p:nvPr/>
        </p:nvSpPr>
        <p:spPr>
          <a:xfrm>
            <a:off x="10054543" y="5298917"/>
            <a:ext cx="2232423" cy="2667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457200">
              <a:lnSpc>
                <a:spcPct val="100000"/>
              </a:lnSpc>
              <a:spcBef>
                <a:spcPts val="5500"/>
              </a:spcBef>
              <a:defRPr sz="2500">
                <a:solidFill>
                  <a:srgbClr val="3484C9"/>
                </a:solidFill>
              </a:defRPr>
            </a:lvl1pPr>
          </a:lstStyle>
          <a:p>
            <a:r>
              <a:rPr lang="en-US" altLang="zh-CN" sz="2400" dirty="0"/>
              <a:t>12.11 </a:t>
            </a:r>
            <a:r>
              <a:rPr lang="mr-IN" altLang="zh-CN" sz="2400" dirty="0"/>
              <a:t>–</a:t>
            </a:r>
            <a:r>
              <a:rPr lang="en-US" altLang="zh-CN" sz="2400" dirty="0"/>
              <a:t> 12.27</a:t>
            </a:r>
            <a:endParaRPr sz="2400" dirty="0"/>
          </a:p>
        </p:txBody>
      </p:sp>
      <p:sp>
        <p:nvSpPr>
          <p:cNvPr id="70" name="Nulla vitae elit libero posuere a venenatis dapibus posuere velit. Donec id elit gravida.">
            <a:extLst>
              <a:ext uri="{FF2B5EF4-FFF2-40B4-BE49-F238E27FC236}">
                <a16:creationId xmlns:a16="http://schemas.microsoft.com/office/drawing/2014/main" id="{157DB99D-5A71-421C-BA81-129820590210}"/>
              </a:ext>
            </a:extLst>
          </p:cNvPr>
          <p:cNvSpPr txBox="1"/>
          <p:nvPr/>
        </p:nvSpPr>
        <p:spPr>
          <a:xfrm>
            <a:off x="10350561" y="5755029"/>
            <a:ext cx="1609028" cy="7105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lnSpc>
                <a:spcPct val="110000"/>
              </a:lnSpc>
              <a:spcBef>
                <a:spcPts val="3000"/>
              </a:spcBef>
              <a:defRPr sz="2000">
                <a:solidFill>
                  <a:srgbClr val="4C4C4C"/>
                </a:solidFill>
              </a:defRPr>
            </a:lvl1pPr>
          </a:lstStyle>
          <a:p>
            <a:r>
              <a:rPr lang="en-US" altLang="zh-CN" sz="2400" dirty="0"/>
              <a:t>All the other things</a:t>
            </a:r>
          </a:p>
        </p:txBody>
      </p:sp>
      <p:sp>
        <p:nvSpPr>
          <p:cNvPr id="71" name="Shape">
            <a:extLst>
              <a:ext uri="{FF2B5EF4-FFF2-40B4-BE49-F238E27FC236}">
                <a16:creationId xmlns:a16="http://schemas.microsoft.com/office/drawing/2014/main" id="{7C58A3B0-C549-46D7-A147-62F5FFAA6E38}"/>
              </a:ext>
            </a:extLst>
          </p:cNvPr>
          <p:cNvSpPr/>
          <p:nvPr/>
        </p:nvSpPr>
        <p:spPr>
          <a:xfrm rot="10800000">
            <a:off x="5521581" y="4806644"/>
            <a:ext cx="2729453" cy="353841"/>
          </a:xfrm>
          <a:custGeom>
            <a:avLst/>
            <a:gdLst/>
            <a:ahLst/>
            <a:cxnLst>
              <a:cxn ang="0">
                <a:pos x="wd2" y="hd2"/>
              </a:cxn>
              <a:cxn ang="5400000">
                <a:pos x="wd2" y="hd2"/>
              </a:cxn>
              <a:cxn ang="10800000">
                <a:pos x="wd2" y="hd2"/>
              </a:cxn>
              <a:cxn ang="16200000">
                <a:pos x="wd2" y="hd2"/>
              </a:cxn>
            </a:cxnLst>
            <a:rect l="0" t="0" r="r" b="b"/>
            <a:pathLst>
              <a:path w="21507" h="21600" extrusionOk="0">
                <a:moveTo>
                  <a:pt x="10719" y="0"/>
                </a:moveTo>
                <a:lnTo>
                  <a:pt x="9931" y="6887"/>
                </a:lnTo>
                <a:lnTo>
                  <a:pt x="858" y="6887"/>
                </a:lnTo>
                <a:cubicBezTo>
                  <a:pt x="636" y="6949"/>
                  <a:pt x="431" y="7695"/>
                  <a:pt x="278" y="8901"/>
                </a:cubicBezTo>
                <a:cubicBezTo>
                  <a:pt x="-93" y="11812"/>
                  <a:pt x="-93" y="16671"/>
                  <a:pt x="278" y="19586"/>
                </a:cubicBezTo>
                <a:cubicBezTo>
                  <a:pt x="431" y="20793"/>
                  <a:pt x="634" y="21552"/>
                  <a:pt x="858" y="21600"/>
                </a:cubicBezTo>
                <a:lnTo>
                  <a:pt x="21507" y="21600"/>
                </a:lnTo>
                <a:lnTo>
                  <a:pt x="21507" y="6887"/>
                </a:lnTo>
                <a:lnTo>
                  <a:pt x="11508" y="6887"/>
                </a:lnTo>
                <a:lnTo>
                  <a:pt x="10719" y="0"/>
                </a:lnTo>
                <a:close/>
              </a:path>
            </a:pathLst>
          </a:custGeom>
          <a:solidFill>
            <a:srgbClr val="72B1D7"/>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
        <p:nvSpPr>
          <p:cNvPr id="72" name="Shape">
            <a:extLst>
              <a:ext uri="{FF2B5EF4-FFF2-40B4-BE49-F238E27FC236}">
                <a16:creationId xmlns:a16="http://schemas.microsoft.com/office/drawing/2014/main" id="{9DE6E9CD-E7D9-4F80-AC08-912D82C3ED59}"/>
              </a:ext>
            </a:extLst>
          </p:cNvPr>
          <p:cNvSpPr/>
          <p:nvPr/>
        </p:nvSpPr>
        <p:spPr>
          <a:xfrm rot="10800000">
            <a:off x="10218114" y="4806644"/>
            <a:ext cx="1905278" cy="353841"/>
          </a:xfrm>
          <a:custGeom>
            <a:avLst/>
            <a:gdLst/>
            <a:ahLst/>
            <a:cxnLst>
              <a:cxn ang="0">
                <a:pos x="wd2" y="hd2"/>
              </a:cxn>
              <a:cxn ang="5400000">
                <a:pos x="wd2" y="hd2"/>
              </a:cxn>
              <a:cxn ang="10800000">
                <a:pos x="wd2" y="hd2"/>
              </a:cxn>
              <a:cxn ang="16200000">
                <a:pos x="wd2" y="hd2"/>
              </a:cxn>
            </a:cxnLst>
            <a:rect l="0" t="0" r="r" b="b"/>
            <a:pathLst>
              <a:path w="21507" h="21600" extrusionOk="0">
                <a:moveTo>
                  <a:pt x="10719" y="0"/>
                </a:moveTo>
                <a:lnTo>
                  <a:pt x="9931" y="6887"/>
                </a:lnTo>
                <a:lnTo>
                  <a:pt x="858" y="6887"/>
                </a:lnTo>
                <a:cubicBezTo>
                  <a:pt x="636" y="6949"/>
                  <a:pt x="431" y="7695"/>
                  <a:pt x="278" y="8901"/>
                </a:cubicBezTo>
                <a:cubicBezTo>
                  <a:pt x="-93" y="11812"/>
                  <a:pt x="-93" y="16671"/>
                  <a:pt x="278" y="19586"/>
                </a:cubicBezTo>
                <a:cubicBezTo>
                  <a:pt x="431" y="20793"/>
                  <a:pt x="634" y="21552"/>
                  <a:pt x="858" y="21600"/>
                </a:cubicBezTo>
                <a:lnTo>
                  <a:pt x="21507" y="21600"/>
                </a:lnTo>
                <a:lnTo>
                  <a:pt x="21507" y="6887"/>
                </a:lnTo>
                <a:lnTo>
                  <a:pt x="11508" y="6887"/>
                </a:lnTo>
                <a:lnTo>
                  <a:pt x="10719" y="0"/>
                </a:lnTo>
                <a:close/>
              </a:path>
            </a:pathLst>
          </a:custGeom>
          <a:solidFill>
            <a:schemeClr val="accent5">
              <a:lumMod val="40000"/>
              <a:lumOff val="60000"/>
            </a:schemeClr>
          </a:solidFill>
          <a:ln w="12700" cap="flat">
            <a:noFill/>
            <a:miter lim="400000"/>
          </a:ln>
          <a:effectLst/>
        </p:spPr>
        <p:txBody>
          <a:bodyPr wrap="square" lIns="0" tIns="0" rIns="0" bIns="0" numCol="1" anchor="ctr">
            <a:noAutofit/>
          </a:bodyPr>
          <a:lstStyle/>
          <a:p>
            <a:pPr algn="ctr" defTabSz="321457">
              <a:lnSpc>
                <a:spcPct val="80000"/>
              </a:lnSpc>
              <a:spcBef>
                <a:spcPts val="3867"/>
              </a:spcBef>
              <a:defRPr sz="5000">
                <a:solidFill>
                  <a:srgbClr val="333333"/>
                </a:solidFill>
                <a:latin typeface="+mn-lt"/>
                <a:ea typeface="+mn-ea"/>
                <a:cs typeface="+mn-cs"/>
                <a:sym typeface="Helvetica Neue Thin"/>
              </a:defRPr>
            </a:pPr>
            <a:endParaRPr sz="2400"/>
          </a:p>
        </p:txBody>
      </p:sp>
    </p:spTree>
    <p:extLst>
      <p:ext uri="{BB962C8B-B14F-4D97-AF65-F5344CB8AC3E}">
        <p14:creationId xmlns:p14="http://schemas.microsoft.com/office/powerpoint/2010/main" val="34787225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82DCAF4-335F-421E-9080-0E4EC9031984}"/>
              </a:ext>
            </a:extLst>
          </p:cNvPr>
          <p:cNvPicPr>
            <a:picLocks noChangeAspect="1"/>
          </p:cNvPicPr>
          <p:nvPr/>
        </p:nvPicPr>
        <p:blipFill>
          <a:blip r:embed="rId2"/>
          <a:stretch>
            <a:fillRect/>
          </a:stretch>
        </p:blipFill>
        <p:spPr>
          <a:xfrm>
            <a:off x="242211" y="269037"/>
            <a:ext cx="5241683" cy="4255830"/>
          </a:xfrm>
          <a:prstGeom prst="rect">
            <a:avLst/>
          </a:prstGeom>
        </p:spPr>
      </p:pic>
      <p:pic>
        <p:nvPicPr>
          <p:cNvPr id="3" name="图片 2">
            <a:extLst>
              <a:ext uri="{FF2B5EF4-FFF2-40B4-BE49-F238E27FC236}">
                <a16:creationId xmlns:a16="http://schemas.microsoft.com/office/drawing/2014/main" id="{A5D1CF73-2B49-45CA-8FF7-774EA68B09F3}"/>
              </a:ext>
            </a:extLst>
          </p:cNvPr>
          <p:cNvPicPr>
            <a:picLocks noChangeAspect="1"/>
          </p:cNvPicPr>
          <p:nvPr/>
        </p:nvPicPr>
        <p:blipFill>
          <a:blip r:embed="rId3"/>
          <a:stretch>
            <a:fillRect/>
          </a:stretch>
        </p:blipFill>
        <p:spPr>
          <a:xfrm>
            <a:off x="5651582" y="1702717"/>
            <a:ext cx="4569815" cy="4094768"/>
          </a:xfrm>
          <a:prstGeom prst="rect">
            <a:avLst/>
          </a:prstGeom>
        </p:spPr>
      </p:pic>
      <p:sp>
        <p:nvSpPr>
          <p:cNvPr id="4" name="Sem Nibh Dapibus">
            <a:extLst>
              <a:ext uri="{FF2B5EF4-FFF2-40B4-BE49-F238E27FC236}">
                <a16:creationId xmlns:a16="http://schemas.microsoft.com/office/drawing/2014/main" id="{5434033A-3ED6-4454-A1E3-324D9D1AB72B}"/>
              </a:ext>
            </a:extLst>
          </p:cNvPr>
          <p:cNvSpPr txBox="1"/>
          <p:nvPr/>
        </p:nvSpPr>
        <p:spPr>
          <a:xfrm>
            <a:off x="8970919" y="269036"/>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样例模型</a:t>
            </a:r>
            <a:endParaRPr sz="3500" dirty="0"/>
          </a:p>
        </p:txBody>
      </p:sp>
      <p:pic>
        <p:nvPicPr>
          <p:cNvPr id="5" name="图片 4">
            <a:extLst>
              <a:ext uri="{FF2B5EF4-FFF2-40B4-BE49-F238E27FC236}">
                <a16:creationId xmlns:a16="http://schemas.microsoft.com/office/drawing/2014/main" id="{C51518C0-AFF9-456F-817E-20990D4F4EB0}"/>
              </a:ext>
            </a:extLst>
          </p:cNvPr>
          <p:cNvPicPr>
            <a:picLocks noChangeAspect="1"/>
          </p:cNvPicPr>
          <p:nvPr/>
        </p:nvPicPr>
        <p:blipFill>
          <a:blip r:embed="rId4"/>
          <a:stretch>
            <a:fillRect/>
          </a:stretch>
        </p:blipFill>
        <p:spPr>
          <a:xfrm>
            <a:off x="10389085" y="4078748"/>
            <a:ext cx="1638442" cy="2651990"/>
          </a:xfrm>
          <a:prstGeom prst="rect">
            <a:avLst/>
          </a:prstGeom>
        </p:spPr>
      </p:pic>
    </p:spTree>
    <p:extLst>
      <p:ext uri="{BB962C8B-B14F-4D97-AF65-F5344CB8AC3E}">
        <p14:creationId xmlns:p14="http://schemas.microsoft.com/office/powerpoint/2010/main" val="37992279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1BA5CB7-4260-4045-B57B-6A7841739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42" y="3708321"/>
            <a:ext cx="5987745" cy="2985006"/>
          </a:xfrm>
          <a:prstGeom prst="rect">
            <a:avLst/>
          </a:prstGeom>
        </p:spPr>
      </p:pic>
      <p:pic>
        <p:nvPicPr>
          <p:cNvPr id="4" name="图片 3">
            <a:extLst>
              <a:ext uri="{FF2B5EF4-FFF2-40B4-BE49-F238E27FC236}">
                <a16:creationId xmlns:a16="http://schemas.microsoft.com/office/drawing/2014/main" id="{954D1333-1BE5-4218-8592-4185EB15A0A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743375" y="238918"/>
            <a:ext cx="7175248" cy="3379353"/>
          </a:xfrm>
          <a:prstGeom prst="rect">
            <a:avLst/>
          </a:prstGeom>
        </p:spPr>
      </p:pic>
      <p:sp>
        <p:nvSpPr>
          <p:cNvPr id="6" name="Sem Nibh Dapibus">
            <a:extLst>
              <a:ext uri="{FF2B5EF4-FFF2-40B4-BE49-F238E27FC236}">
                <a16:creationId xmlns:a16="http://schemas.microsoft.com/office/drawing/2014/main" id="{10E2E9FF-208B-4A43-8198-87AD7E9ABEF3}"/>
              </a:ext>
            </a:extLst>
          </p:cNvPr>
          <p:cNvSpPr txBox="1"/>
          <p:nvPr/>
        </p:nvSpPr>
        <p:spPr>
          <a:xfrm>
            <a:off x="292231" y="348791"/>
            <a:ext cx="2743200" cy="849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defTabSz="457200">
              <a:lnSpc>
                <a:spcPct val="90000"/>
              </a:lnSpc>
              <a:spcBef>
                <a:spcPts val="5500"/>
              </a:spcBef>
              <a:defRPr sz="4000">
                <a:solidFill>
                  <a:srgbClr val="3484C9"/>
                </a:solidFill>
                <a:latin typeface="+mn-lt"/>
                <a:ea typeface="+mn-ea"/>
                <a:cs typeface="+mn-cs"/>
                <a:sym typeface="Helvetica Neue Thin"/>
              </a:defRPr>
            </a:lvl1pPr>
          </a:lstStyle>
          <a:p>
            <a:r>
              <a:rPr lang="zh-CN" altLang="en-US" sz="3500" dirty="0"/>
              <a:t>游戏</a:t>
            </a:r>
            <a:r>
              <a:rPr lang="en-US" altLang="zh-CN" sz="3500" dirty="0"/>
              <a:t>Demo</a:t>
            </a:r>
            <a:endParaRPr sz="3500" dirty="0"/>
          </a:p>
        </p:txBody>
      </p:sp>
    </p:spTree>
    <p:extLst>
      <p:ext uri="{BB962C8B-B14F-4D97-AF65-F5344CB8AC3E}">
        <p14:creationId xmlns:p14="http://schemas.microsoft.com/office/powerpoint/2010/main" val="2186984811"/>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2664</TotalTime>
  <Words>672</Words>
  <Application>Microsoft Office PowerPoint</Application>
  <PresentationFormat>宽屏</PresentationFormat>
  <Paragraphs>159</Paragraphs>
  <Slides>20</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8" baseType="lpstr">
      <vt:lpstr>Gill Sans</vt:lpstr>
      <vt:lpstr>Helvetica Neue Light</vt:lpstr>
      <vt:lpstr>等线</vt:lpstr>
      <vt:lpstr>等线 Light</vt:lpstr>
      <vt:lpstr>Agency FB</vt:lpstr>
      <vt:lpstr>Arial</vt:lpstr>
      <vt:lpstr>Office 主题​​</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hya</dc:creator>
  <cp:lastModifiedBy>Yicheng Ouyang</cp:lastModifiedBy>
  <cp:revision>181</cp:revision>
  <dcterms:created xsi:type="dcterms:W3CDTF">2018-09-17T17:05:08Z</dcterms:created>
  <dcterms:modified xsi:type="dcterms:W3CDTF">2019-09-06T03:11:32Z</dcterms:modified>
</cp:coreProperties>
</file>